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8A3CC4"/>
    <a:srgbClr val="EFBBDA"/>
    <a:srgbClr val="B1297A"/>
    <a:srgbClr val="B225D9"/>
    <a:srgbClr val="DC9AEE"/>
    <a:srgbClr val="BE4CE2"/>
    <a:srgbClr val="B2AE02"/>
    <a:srgbClr val="F1F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2" y="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AEFAA-72C7-4AC8-A179-6330BC58A4F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355F1-414D-4153-A898-3D4620A6EF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52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55F1-414D-4153-A898-3D4620A6EFE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2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34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7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74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285750"/>
          </a:xfrm>
        </p:spPr>
        <p:txBody>
          <a:bodyPr/>
          <a:lstStyle>
            <a:lvl1pPr>
              <a:buNone/>
              <a:defRPr sz="1400">
                <a:solidFill>
                  <a:srgbClr val="797600"/>
                </a:solidFill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6645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66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97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98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4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66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69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37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1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D77F-562E-4AAC-9927-DAC9E9FA6C1E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31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4644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Schild-drüse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360040" y="1705124"/>
            <a:ext cx="5112568" cy="12918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accent2"/>
                </a:solidFill>
              </a:rPr>
              <a:t>Haut</a:t>
            </a:r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32048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Provitamin D3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7-DHC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916504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5904656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904656" y="40103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Calcidiol</a:t>
            </a:r>
            <a:endParaRPr lang="de-DE" b="1" dirty="0">
              <a:solidFill>
                <a:srgbClr val="00B050"/>
              </a:solidFill>
            </a:endParaRPr>
          </a:p>
          <a:p>
            <a:pPr algn="ctr"/>
            <a:r>
              <a:rPr lang="de-DE" dirty="0">
                <a:solidFill>
                  <a:srgbClr val="00B050"/>
                </a:solidFill>
              </a:rPr>
              <a:t>25(OH)</a:t>
            </a:r>
            <a:r>
              <a:rPr lang="de-DE" baseline="-25000" dirty="0">
                <a:solidFill>
                  <a:srgbClr val="00B050"/>
                </a:solidFill>
              </a:rPr>
              <a:t>2</a:t>
            </a:r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5904656" y="580526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Calcitriol</a:t>
            </a:r>
            <a:endParaRPr lang="de-DE" b="1" dirty="0">
              <a:solidFill>
                <a:srgbClr val="00B050"/>
              </a:solidFill>
            </a:endParaRPr>
          </a:p>
          <a:p>
            <a:pPr algn="ctr"/>
            <a:r>
              <a:rPr lang="de-DE" dirty="0">
                <a:solidFill>
                  <a:srgbClr val="00B050"/>
                </a:solidFill>
              </a:rPr>
              <a:t>1,25(OH)</a:t>
            </a:r>
            <a:r>
              <a:rPr lang="de-DE" baseline="-25000" dirty="0">
                <a:solidFill>
                  <a:srgbClr val="00B050"/>
                </a:solidFill>
              </a:rPr>
              <a:t>2</a:t>
            </a:r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872504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UVB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4680520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Wärme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192688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Nahrung</a:t>
            </a:r>
          </a:p>
        </p:txBody>
      </p:sp>
      <p:cxnSp>
        <p:nvCxnSpPr>
          <p:cNvPr id="14" name="Gerade Verbindung mit Pfeil 13"/>
          <p:cNvCxnSpPr>
            <a:stCxn id="6" idx="3"/>
            <a:endCxn id="7" idx="1"/>
          </p:cNvCxnSpPr>
          <p:nvPr/>
        </p:nvCxnSpPr>
        <p:spPr>
          <a:xfrm>
            <a:off x="2052048" y="2539380"/>
            <a:ext cx="864456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endCxn id="8" idx="1"/>
          </p:cNvCxnSpPr>
          <p:nvPr/>
        </p:nvCxnSpPr>
        <p:spPr>
          <a:xfrm>
            <a:off x="4536504" y="2534444"/>
            <a:ext cx="1368152" cy="4936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8" idx="2"/>
            <a:endCxn id="9" idx="0"/>
          </p:cNvCxnSpPr>
          <p:nvPr/>
        </p:nvCxnSpPr>
        <p:spPr>
          <a:xfrm>
            <a:off x="6714656" y="286341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6721264" y="465837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6174596" y="299695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Leber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1745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Niere</a:t>
            </a:r>
          </a:p>
        </p:txBody>
      </p:sp>
      <p:cxnSp>
        <p:nvCxnSpPr>
          <p:cNvPr id="20" name="Gerade Verbindung mit Pfeil 19"/>
          <p:cNvCxnSpPr>
            <a:stCxn id="11" idx="2"/>
          </p:cNvCxnSpPr>
          <p:nvPr/>
        </p:nvCxnSpPr>
        <p:spPr>
          <a:xfrm>
            <a:off x="2394504" y="1556752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5202520" y="1551816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3" idx="2"/>
            <a:endCxn id="8" idx="0"/>
          </p:cNvCxnSpPr>
          <p:nvPr/>
        </p:nvCxnSpPr>
        <p:spPr>
          <a:xfrm flipH="1">
            <a:off x="6714656" y="1556752"/>
            <a:ext cx="32" cy="65859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4" idx="3"/>
            <a:endCxn id="19" idx="1"/>
          </p:cNvCxnSpPr>
          <p:nvPr/>
        </p:nvCxnSpPr>
        <p:spPr>
          <a:xfrm>
            <a:off x="5544616" y="5115948"/>
            <a:ext cx="62998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2052048" y="4010000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Blut</a:t>
            </a:r>
          </a:p>
        </p:txBody>
      </p:sp>
      <p:cxnSp>
        <p:nvCxnSpPr>
          <p:cNvPr id="25" name="Gerade Verbindung mit Pfeil 38"/>
          <p:cNvCxnSpPr>
            <a:stCxn id="10" idx="1"/>
            <a:endCxn id="24" idx="2"/>
          </p:cNvCxnSpPr>
          <p:nvPr/>
        </p:nvCxnSpPr>
        <p:spPr>
          <a:xfrm rot="10800000">
            <a:off x="2592108" y="4658072"/>
            <a:ext cx="3312548" cy="1471228"/>
          </a:xfrm>
          <a:prstGeom prst="bentConnector2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42"/>
          <p:cNvCxnSpPr>
            <a:stCxn id="24" idx="3"/>
            <a:endCxn id="4" idx="1"/>
          </p:cNvCxnSpPr>
          <p:nvPr/>
        </p:nvCxnSpPr>
        <p:spPr>
          <a:xfrm>
            <a:off x="3132168" y="4334036"/>
            <a:ext cx="1332328" cy="781912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432048" y="5123809"/>
            <a:ext cx="1561864" cy="10054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Kalzium</a:t>
            </a: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aus Nahrung oder Skelett</a:t>
            </a:r>
          </a:p>
        </p:txBody>
      </p:sp>
      <p:cxnSp>
        <p:nvCxnSpPr>
          <p:cNvPr id="28" name="Gerade Verbindung mit Pfeil 47"/>
          <p:cNvCxnSpPr>
            <a:stCxn id="27" idx="3"/>
            <a:endCxn id="24" idx="2"/>
          </p:cNvCxnSpPr>
          <p:nvPr/>
        </p:nvCxnSpPr>
        <p:spPr>
          <a:xfrm flipV="1">
            <a:off x="1993912" y="4658072"/>
            <a:ext cx="598196" cy="968483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Legende mit Pfeil nach links 28"/>
              <p:cNvSpPr/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solidFill>
                <a:srgbClr val="FFFFCC"/>
              </a:solidFill>
              <a:ln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700" b="1" dirty="0">
                    <a:solidFill>
                      <a:srgbClr val="FF9933"/>
                    </a:solidFill>
                  </a:rPr>
                  <a:t>Speicher-wert</a:t>
                </a:r>
              </a:p>
              <a:p>
                <a:pPr algn="ctr"/>
                <a:r>
                  <a:rPr lang="de-DE" sz="1300" b="0" dirty="0">
                    <a:solidFill>
                      <a:srgbClr val="FF9933"/>
                    </a:solidFill>
                  </a:rPr>
                  <a:t>30-60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i="1" smtClean="0">
                            <a:solidFill>
                              <a:srgbClr val="FF99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ml</m:t>
                        </m:r>
                      </m:den>
                    </m:f>
                  </m:oMath>
                </a14:m>
                <a:r>
                  <a:rPr lang="de-DE" sz="1300" dirty="0">
                    <a:solidFill>
                      <a:srgbClr val="FF9933"/>
                    </a:solidFill>
                  </a:rPr>
                  <a:t>  </a:t>
                </a:r>
              </a:p>
              <a:p>
                <a:pPr algn="ctr"/>
                <a:r>
                  <a:rPr lang="de-DE" sz="1300" b="0" dirty="0">
                    <a:solidFill>
                      <a:srgbClr val="FF9933"/>
                    </a:solidFill>
                  </a:rPr>
                  <a:t>75-100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i="1" smtClean="0">
                            <a:solidFill>
                              <a:srgbClr val="FF99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nmol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l</m:t>
                        </m:r>
                      </m:den>
                    </m:f>
                  </m:oMath>
                </a14:m>
                <a:r>
                  <a:rPr lang="de-DE" sz="1300" dirty="0">
                    <a:solidFill>
                      <a:srgbClr val="FF9933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Legende mit Pfeil nach links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9933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egende mit Pfeil nach links 29"/>
          <p:cNvSpPr/>
          <p:nvPr/>
        </p:nvSpPr>
        <p:spPr>
          <a:xfrm>
            <a:off x="7524656" y="580910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b="1" dirty="0">
                <a:solidFill>
                  <a:srgbClr val="FF9933"/>
                </a:solidFill>
              </a:rPr>
              <a:t>Aktive Form</a:t>
            </a:r>
            <a:endParaRPr lang="de-DE" sz="1300" b="1" dirty="0">
              <a:solidFill>
                <a:srgbClr val="FF9933"/>
              </a:solidFill>
            </a:endParaRPr>
          </a:p>
        </p:txBody>
      </p:sp>
      <p:sp>
        <p:nvSpPr>
          <p:cNvPr id="31" name="Legende mit Pfeil nach links 30"/>
          <p:cNvSpPr/>
          <p:nvPr/>
        </p:nvSpPr>
        <p:spPr>
          <a:xfrm>
            <a:off x="7524656" y="221918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b="1" dirty="0">
                <a:solidFill>
                  <a:srgbClr val="FF9933"/>
                </a:solidFill>
              </a:rPr>
              <a:t>Vitamin D3</a:t>
            </a:r>
            <a:endParaRPr lang="de-DE" sz="13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3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Provitamin D3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310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310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bgerundetes Rechteck 64"/>
          <p:cNvSpPr/>
          <p:nvPr/>
        </p:nvSpPr>
        <p:spPr>
          <a:xfrm>
            <a:off x="201412" y="392783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Suprasterole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>
          <a:xfrm>
            <a:off x="7232062" y="392783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5,6-Trans-vitamin D3</a:t>
            </a:r>
          </a:p>
        </p:txBody>
      </p:sp>
      <p:sp>
        <p:nvSpPr>
          <p:cNvPr id="68" name="Abgerundetes Rechteck 67"/>
          <p:cNvSpPr/>
          <p:nvPr/>
        </p:nvSpPr>
        <p:spPr>
          <a:xfrm>
            <a:off x="2100325" y="3943933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335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cxnSp>
        <p:nvCxnSpPr>
          <p:cNvPr id="69" name="Gerade Verbindung mit Pfeil 68"/>
          <p:cNvCxnSpPr/>
          <p:nvPr/>
        </p:nvCxnSpPr>
        <p:spPr>
          <a:xfrm flipH="1">
            <a:off x="1818663" y="4159933"/>
            <a:ext cx="1895325" cy="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bgerundetes Rechteck 69"/>
          <p:cNvSpPr/>
          <p:nvPr/>
        </p:nvSpPr>
        <p:spPr>
          <a:xfrm>
            <a:off x="5489121" y="3950920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335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cxnSp>
        <p:nvCxnSpPr>
          <p:cNvPr id="71" name="Gerade Verbindung mit Pfeil 70"/>
          <p:cNvCxnSpPr/>
          <p:nvPr/>
        </p:nvCxnSpPr>
        <p:spPr>
          <a:xfrm>
            <a:off x="5336735" y="4159933"/>
            <a:ext cx="1895325" cy="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3716735" y="5843496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25(OH)D3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Calcidiol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1821412" y="4365104"/>
            <a:ext cx="18925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5736714" y="4384539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?</a:t>
            </a:r>
          </a:p>
        </p:txBody>
      </p:sp>
      <p:cxnSp>
        <p:nvCxnSpPr>
          <p:cNvPr id="33" name="Gerade Verbindung mit Pfeil 32"/>
          <p:cNvCxnSpPr/>
          <p:nvPr/>
        </p:nvCxnSpPr>
        <p:spPr>
          <a:xfrm flipH="1">
            <a:off x="5328969" y="4384539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bgerundetes Rechteck 35"/>
          <p:cNvSpPr/>
          <p:nvPr/>
        </p:nvSpPr>
        <p:spPr>
          <a:xfrm>
            <a:off x="4648031" y="4989906"/>
            <a:ext cx="1332000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Leber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4657687" y="4575906"/>
            <a:ext cx="1" cy="12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63">
            <a:extLst>
              <a:ext uri="{FF2B5EF4-FFF2-40B4-BE49-F238E27FC236}">
                <a16:creationId xmlns:a16="http://schemas.microsoft.com/office/drawing/2014/main" id="{AF38F37C-9ACA-4E4B-A4C3-E58112D83151}"/>
              </a:ext>
            </a:extLst>
          </p:cNvPr>
          <p:cNvSpPr/>
          <p:nvPr/>
        </p:nvSpPr>
        <p:spPr>
          <a:xfrm>
            <a:off x="4667944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</p:spTree>
    <p:extLst>
      <p:ext uri="{BB962C8B-B14F-4D97-AF65-F5344CB8AC3E}">
        <p14:creationId xmlns:p14="http://schemas.microsoft.com/office/powerpoint/2010/main" val="244963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bgerundetes Rechteck 63"/>
          <p:cNvSpPr/>
          <p:nvPr/>
        </p:nvSpPr>
        <p:spPr>
          <a:xfrm>
            <a:off x="4667944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Provitamin D3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3716735" y="5843496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25(OH)D3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Calcidiol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4648031" y="4989906"/>
            <a:ext cx="1332000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Leber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4657687" y="4575906"/>
            <a:ext cx="1" cy="12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5">
            <a:extLst>
              <a:ext uri="{FF2B5EF4-FFF2-40B4-BE49-F238E27FC236}">
                <a16:creationId xmlns:a16="http://schemas.microsoft.com/office/drawing/2014/main" id="{D7D8C986-1F67-47F5-BA17-388F89CDD47A}"/>
              </a:ext>
            </a:extLst>
          </p:cNvPr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rgbClr val="FF66FF">
              <a:alpha val="40000"/>
            </a:srgbClr>
          </a:solidFill>
          <a:ln w="190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66FF"/>
                </a:solidFill>
              </a:rPr>
              <a:t>290 – 310 </a:t>
            </a:r>
            <a:r>
              <a:rPr lang="de-DE" sz="1600" dirty="0" err="1">
                <a:solidFill>
                  <a:srgbClr val="FF66FF"/>
                </a:solidFill>
              </a:rPr>
              <a:t>nm</a:t>
            </a:r>
            <a:endParaRPr lang="de-DE" sz="1600" dirty="0">
              <a:solidFill>
                <a:srgbClr val="FF66FF"/>
              </a:solidFill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C65667BB-42AB-42EF-8CA9-BFB82531FFD6}"/>
              </a:ext>
            </a:extLst>
          </p:cNvPr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rgbClr val="FF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4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Provitamin D3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rgbClr val="FF66FF">
              <a:alpha val="40000"/>
            </a:srgbClr>
          </a:solidFill>
          <a:ln w="190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66FF"/>
                </a:solidFill>
              </a:rPr>
              <a:t>290 – 310 </a:t>
            </a:r>
            <a:r>
              <a:rPr lang="de-DE" sz="1600" dirty="0" err="1">
                <a:solidFill>
                  <a:srgbClr val="FF66FF"/>
                </a:solidFill>
              </a:rPr>
              <a:t>nm</a:t>
            </a:r>
            <a:endParaRPr lang="de-DE" sz="1600" dirty="0">
              <a:solidFill>
                <a:srgbClr val="FF66FF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rgbClr val="FF66FF">
              <a:alpha val="40000"/>
            </a:srgbClr>
          </a:solidFill>
          <a:ln w="190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66FF"/>
                </a:solidFill>
              </a:rPr>
              <a:t>290 – 310 </a:t>
            </a:r>
            <a:r>
              <a:rPr lang="de-DE" sz="1600" dirty="0" err="1">
                <a:solidFill>
                  <a:srgbClr val="FF66FF"/>
                </a:solidFill>
              </a:rPr>
              <a:t>nm</a:t>
            </a:r>
            <a:endParaRPr lang="de-DE" sz="1600" dirty="0">
              <a:solidFill>
                <a:srgbClr val="FF66FF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rgbClr val="FF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rgbClr val="FF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bgerundetes Rechteck 63">
            <a:extLst>
              <a:ext uri="{FF2B5EF4-FFF2-40B4-BE49-F238E27FC236}">
                <a16:creationId xmlns:a16="http://schemas.microsoft.com/office/drawing/2014/main" id="{E22A5823-579E-4A66-AE59-4346BBB70FA1}"/>
              </a:ext>
            </a:extLst>
          </p:cNvPr>
          <p:cNvSpPr/>
          <p:nvPr/>
        </p:nvSpPr>
        <p:spPr>
          <a:xfrm>
            <a:off x="4667944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</p:spTree>
    <p:extLst>
      <p:ext uri="{BB962C8B-B14F-4D97-AF65-F5344CB8AC3E}">
        <p14:creationId xmlns:p14="http://schemas.microsoft.com/office/powerpoint/2010/main" val="401090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bgerundetes Rechteck 63"/>
          <p:cNvSpPr/>
          <p:nvPr/>
        </p:nvSpPr>
        <p:spPr>
          <a:xfrm>
            <a:off x="4648031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Previtamin</a:t>
            </a:r>
            <a:r>
              <a:rPr lang="de-DE" b="1" dirty="0">
                <a:solidFill>
                  <a:srgbClr val="00B050"/>
                </a:solidFill>
              </a:rPr>
              <a:t>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5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D6C1F72-8961-4851-BE7B-835F99FBCA70}"/>
              </a:ext>
            </a:extLst>
          </p:cNvPr>
          <p:cNvGrpSpPr/>
          <p:nvPr/>
        </p:nvGrpSpPr>
        <p:grpSpPr>
          <a:xfrm>
            <a:off x="190146" y="116632"/>
            <a:ext cx="8661916" cy="6374936"/>
            <a:chOff x="190146" y="116632"/>
            <a:chExt cx="8661916" cy="6374936"/>
          </a:xfrm>
        </p:grpSpPr>
        <p:sp>
          <p:nvSpPr>
            <p:cNvPr id="11" name="Abgerundetes Rechteck 10"/>
            <p:cNvSpPr/>
            <p:nvPr/>
          </p:nvSpPr>
          <p:spPr>
            <a:xfrm>
              <a:off x="3683397" y="116632"/>
              <a:ext cx="1620000" cy="64807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7-DHC</a:t>
              </a:r>
            </a:p>
            <a:p>
              <a:pPr algn="ctr"/>
              <a:r>
                <a:rPr lang="de-DE" dirty="0">
                  <a:solidFill>
                    <a:srgbClr val="00B050"/>
                  </a:solidFill>
                </a:rPr>
                <a:t>Provitamin D3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3694031" y="2024704"/>
              <a:ext cx="1620000" cy="64807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Pre-D3</a:t>
              </a:r>
            </a:p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Prävitamin D3</a:t>
              </a: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3716737" y="3927834"/>
              <a:ext cx="1620000" cy="64807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Vitamin D3</a:t>
              </a: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4648031" y="980728"/>
              <a:ext cx="1332000" cy="216000"/>
            </a:xfrm>
            <a:prstGeom prst="roundRect">
              <a:avLst/>
            </a:prstGeom>
            <a:solidFill>
              <a:srgbClr val="FF66FF">
                <a:alpha val="40000"/>
              </a:srgbClr>
            </a:solidFill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FF66FF"/>
                  </a:solidFill>
                </a:rPr>
                <a:t>290 – 310 </a:t>
              </a:r>
              <a:r>
                <a:rPr lang="de-DE" sz="1600" dirty="0" err="1">
                  <a:solidFill>
                    <a:srgbClr val="FF66FF"/>
                  </a:solidFill>
                </a:rPr>
                <a:t>nm</a:t>
              </a:r>
              <a:endParaRPr lang="de-DE" sz="1600" dirty="0">
                <a:solidFill>
                  <a:srgbClr val="FF66FF"/>
                </a:solidFill>
              </a:endParaRPr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 flipH="1">
              <a:off x="4657686" y="2672776"/>
              <a:ext cx="1" cy="12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bgerundetes Rechteck 39"/>
            <p:cNvSpPr/>
            <p:nvPr/>
          </p:nvSpPr>
          <p:spPr>
            <a:xfrm>
              <a:off x="190146" y="2024704"/>
              <a:ext cx="1620000" cy="64807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err="1">
                  <a:solidFill>
                    <a:schemeClr val="accent6">
                      <a:lumMod val="75000"/>
                    </a:schemeClr>
                  </a:solidFill>
                </a:rPr>
                <a:t>Lumisterol</a:t>
              </a:r>
              <a:endParaRPr lang="de-DE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4" name="Abgerundetes Rechteck 43"/>
            <p:cNvSpPr/>
            <p:nvPr/>
          </p:nvSpPr>
          <p:spPr>
            <a:xfrm>
              <a:off x="7232062" y="2024704"/>
              <a:ext cx="1620000" cy="64807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err="1">
                  <a:solidFill>
                    <a:schemeClr val="accent6">
                      <a:lumMod val="75000"/>
                    </a:schemeClr>
                  </a:solidFill>
                </a:rPr>
                <a:t>Tachysterol</a:t>
              </a:r>
              <a:endParaRPr lang="de-DE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1" name="Abgerundetes Rechteck 50"/>
            <p:cNvSpPr/>
            <p:nvPr/>
          </p:nvSpPr>
          <p:spPr>
            <a:xfrm>
              <a:off x="5489123" y="1995727"/>
              <a:ext cx="1332000" cy="216000"/>
            </a:xfrm>
            <a:prstGeom prst="roundRect">
              <a:avLst/>
            </a:prstGeom>
            <a:solidFill>
              <a:srgbClr val="8A3CC4">
                <a:alpha val="40000"/>
              </a:srgbClr>
            </a:solidFill>
            <a:ln w="19050">
              <a:solidFill>
                <a:srgbClr val="8A3C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8A3CC4"/>
                  </a:solidFill>
                </a:rPr>
                <a:t>290 – 335 </a:t>
              </a:r>
              <a:r>
                <a:rPr lang="de-DE" sz="1600" dirty="0" err="1">
                  <a:solidFill>
                    <a:srgbClr val="8A3CC4"/>
                  </a:solidFill>
                </a:rPr>
                <a:t>nm</a:t>
              </a:r>
              <a:endParaRPr lang="de-DE" sz="1600" dirty="0">
                <a:solidFill>
                  <a:srgbClr val="8A3CC4"/>
                </a:solidFill>
              </a:endParaRP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2103074" y="2070385"/>
              <a:ext cx="1332000" cy="216000"/>
            </a:xfrm>
            <a:prstGeom prst="roundRect">
              <a:avLst/>
            </a:prstGeom>
            <a:solidFill>
              <a:srgbClr val="8A3CC4">
                <a:alpha val="40000"/>
              </a:srgbClr>
            </a:solidFill>
            <a:ln w="19050">
              <a:solidFill>
                <a:srgbClr val="8A3C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8A3CC4"/>
                  </a:solidFill>
                </a:rPr>
                <a:t>290 – 335 </a:t>
              </a:r>
              <a:r>
                <a:rPr lang="de-DE" sz="1600" dirty="0" err="1">
                  <a:solidFill>
                    <a:srgbClr val="8A3CC4"/>
                  </a:solidFill>
                </a:rPr>
                <a:t>nm</a:t>
              </a:r>
              <a:endParaRPr lang="de-DE" sz="1600" dirty="0">
                <a:solidFill>
                  <a:srgbClr val="8A3CC4"/>
                </a:solidFill>
              </a:endParaRPr>
            </a:p>
          </p:txBody>
        </p:sp>
        <p:cxnSp>
          <p:nvCxnSpPr>
            <p:cNvPr id="57" name="Gerade Verbindung mit Pfeil 56"/>
            <p:cNvCxnSpPr/>
            <p:nvPr/>
          </p:nvCxnSpPr>
          <p:spPr>
            <a:xfrm flipH="1">
              <a:off x="1821412" y="2286385"/>
              <a:ext cx="1895325" cy="0"/>
            </a:xfrm>
            <a:prstGeom prst="straightConnector1">
              <a:avLst/>
            </a:prstGeom>
            <a:ln w="38100">
              <a:solidFill>
                <a:srgbClr val="8A3CC4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bgerundetes Rechteck 59"/>
            <p:cNvSpPr/>
            <p:nvPr/>
          </p:nvSpPr>
          <p:spPr>
            <a:xfrm>
              <a:off x="1903470" y="2466317"/>
              <a:ext cx="1332000" cy="216000"/>
            </a:xfrm>
            <a:prstGeom prst="roundRect">
              <a:avLst/>
            </a:prstGeom>
            <a:solidFill>
              <a:srgbClr val="FF66FF">
                <a:alpha val="40000"/>
              </a:srgbClr>
            </a:solidFill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FF66FF"/>
                  </a:solidFill>
                </a:rPr>
                <a:t>290 – 310 </a:t>
              </a:r>
              <a:r>
                <a:rPr lang="de-DE" sz="1600" dirty="0" err="1">
                  <a:solidFill>
                    <a:srgbClr val="FF66FF"/>
                  </a:solidFill>
                </a:rPr>
                <a:t>nm</a:t>
              </a:r>
              <a:endParaRPr lang="de-DE" sz="1600" dirty="0">
                <a:solidFill>
                  <a:srgbClr val="FF66FF"/>
                </a:solidFill>
              </a:endParaRPr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5610632" y="2438785"/>
              <a:ext cx="1332000" cy="216000"/>
            </a:xfrm>
            <a:prstGeom prst="roundRect">
              <a:avLst/>
            </a:prstGeom>
            <a:solidFill>
              <a:srgbClr val="8A3CC4">
                <a:alpha val="40000"/>
              </a:srgbClr>
            </a:solidFill>
            <a:ln w="19050">
              <a:solidFill>
                <a:srgbClr val="8A3C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8A3CC4"/>
                  </a:solidFill>
                </a:rPr>
                <a:t>290 – 335 </a:t>
              </a:r>
              <a:r>
                <a:rPr lang="de-DE" sz="1600" dirty="0" err="1">
                  <a:solidFill>
                    <a:srgbClr val="8A3CC4"/>
                  </a:solidFill>
                </a:rPr>
                <a:t>nm</a:t>
              </a:r>
              <a:endParaRPr lang="de-DE" sz="1600" dirty="0">
                <a:solidFill>
                  <a:srgbClr val="8A3CC4"/>
                </a:solidFill>
              </a:endParaRPr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2937100" y="1196776"/>
              <a:ext cx="1332000" cy="216000"/>
            </a:xfrm>
            <a:prstGeom prst="roundRect">
              <a:avLst/>
            </a:prstGeom>
            <a:solidFill>
              <a:srgbClr val="8A3CC4">
                <a:alpha val="40000"/>
              </a:srgbClr>
            </a:solidFill>
            <a:ln w="19050">
              <a:solidFill>
                <a:srgbClr val="8A3C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8A3CC4"/>
                  </a:solidFill>
                </a:rPr>
                <a:t>290 – 335 </a:t>
              </a:r>
              <a:r>
                <a:rPr lang="de-DE" sz="1600" dirty="0" err="1">
                  <a:solidFill>
                    <a:srgbClr val="8A3CC4"/>
                  </a:solidFill>
                </a:rPr>
                <a:t>nm</a:t>
              </a:r>
              <a:endParaRPr lang="de-DE" sz="1600" dirty="0">
                <a:solidFill>
                  <a:srgbClr val="8A3CC4"/>
                </a:solidFill>
              </a:endParaRPr>
            </a:p>
          </p:txBody>
        </p:sp>
        <p:cxnSp>
          <p:nvCxnSpPr>
            <p:cNvPr id="59" name="Gerade Verbindung mit Pfeil 58"/>
            <p:cNvCxnSpPr/>
            <p:nvPr/>
          </p:nvCxnSpPr>
          <p:spPr>
            <a:xfrm>
              <a:off x="1821412" y="2463056"/>
              <a:ext cx="1895325" cy="0"/>
            </a:xfrm>
            <a:prstGeom prst="straightConnector1">
              <a:avLst/>
            </a:prstGeom>
            <a:ln w="38100">
              <a:solidFill>
                <a:srgbClr val="FF66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mit Pfeil 57"/>
            <p:cNvCxnSpPr/>
            <p:nvPr/>
          </p:nvCxnSpPr>
          <p:spPr>
            <a:xfrm flipH="1">
              <a:off x="5336736" y="2438785"/>
              <a:ext cx="1895325" cy="0"/>
            </a:xfrm>
            <a:prstGeom prst="straightConnector1">
              <a:avLst/>
            </a:prstGeom>
            <a:ln w="38100">
              <a:solidFill>
                <a:srgbClr val="8A3CC4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/>
            <p:cNvCxnSpPr/>
            <p:nvPr/>
          </p:nvCxnSpPr>
          <p:spPr>
            <a:xfrm>
              <a:off x="5336737" y="2204740"/>
              <a:ext cx="1895325" cy="0"/>
            </a:xfrm>
            <a:prstGeom prst="straightConnector1">
              <a:avLst/>
            </a:prstGeom>
            <a:ln w="38100">
              <a:solidFill>
                <a:srgbClr val="8A3CC4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/>
            <p:cNvCxnSpPr/>
            <p:nvPr/>
          </p:nvCxnSpPr>
          <p:spPr>
            <a:xfrm flipV="1">
              <a:off x="4269100" y="764704"/>
              <a:ext cx="0" cy="1260000"/>
            </a:xfrm>
            <a:prstGeom prst="straightConnector1">
              <a:avLst/>
            </a:prstGeom>
            <a:ln w="38100">
              <a:solidFill>
                <a:srgbClr val="8A3CC4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/>
            <p:nvPr/>
          </p:nvCxnSpPr>
          <p:spPr>
            <a:xfrm>
              <a:off x="4647052" y="764704"/>
              <a:ext cx="0" cy="1260000"/>
            </a:xfrm>
            <a:prstGeom prst="straightConnector1">
              <a:avLst/>
            </a:prstGeom>
            <a:ln w="38100">
              <a:solidFill>
                <a:srgbClr val="FF66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bgerundetes Rechteck 63">
              <a:extLst>
                <a:ext uri="{FF2B5EF4-FFF2-40B4-BE49-F238E27FC236}">
                  <a16:creationId xmlns:a16="http://schemas.microsoft.com/office/drawing/2014/main" id="{E22A5823-579E-4A66-AE59-4346BBB70FA1}"/>
                </a:ext>
              </a:extLst>
            </p:cNvPr>
            <p:cNvSpPr/>
            <p:nvPr/>
          </p:nvSpPr>
          <p:spPr>
            <a:xfrm>
              <a:off x="4667944" y="3010193"/>
              <a:ext cx="1332000" cy="49081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err="1">
                  <a:solidFill>
                    <a:srgbClr val="FF0000"/>
                  </a:solidFill>
                </a:rPr>
                <a:t>Warmth</a:t>
              </a:r>
              <a:r>
                <a:rPr lang="de-DE" sz="1600" dirty="0">
                  <a:solidFill>
                    <a:srgbClr val="FF0000"/>
                  </a:solidFill>
                </a:rPr>
                <a:t> / Wärme</a:t>
              </a:r>
            </a:p>
          </p:txBody>
        </p:sp>
        <p:sp>
          <p:nvSpPr>
            <p:cNvPr id="23" name="Abgerundetes Rechteck 64">
              <a:extLst>
                <a:ext uri="{FF2B5EF4-FFF2-40B4-BE49-F238E27FC236}">
                  <a16:creationId xmlns:a16="http://schemas.microsoft.com/office/drawing/2014/main" id="{D992BF1D-108E-428D-A64B-E5427EF0A190}"/>
                </a:ext>
              </a:extLst>
            </p:cNvPr>
            <p:cNvSpPr/>
            <p:nvPr/>
          </p:nvSpPr>
          <p:spPr>
            <a:xfrm>
              <a:off x="201412" y="3927834"/>
              <a:ext cx="1620000" cy="64807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err="1">
                  <a:solidFill>
                    <a:schemeClr val="accent6">
                      <a:lumMod val="75000"/>
                    </a:schemeClr>
                  </a:solidFill>
                </a:rPr>
                <a:t>Suprasterole</a:t>
              </a:r>
              <a:endParaRPr lang="de-DE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Abgerundetes Rechteck 66">
              <a:extLst>
                <a:ext uri="{FF2B5EF4-FFF2-40B4-BE49-F238E27FC236}">
                  <a16:creationId xmlns:a16="http://schemas.microsoft.com/office/drawing/2014/main" id="{A252F4C0-E40F-4AD0-8516-579608A66ADD}"/>
                </a:ext>
              </a:extLst>
            </p:cNvPr>
            <p:cNvSpPr/>
            <p:nvPr/>
          </p:nvSpPr>
          <p:spPr>
            <a:xfrm>
              <a:off x="7232062" y="3927834"/>
              <a:ext cx="1620000" cy="64807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accent6">
                      <a:lumMod val="75000"/>
                    </a:schemeClr>
                  </a:solidFill>
                </a:rPr>
                <a:t>5,6-Trans-vitamin D3</a:t>
              </a:r>
            </a:p>
          </p:txBody>
        </p:sp>
        <p:sp>
          <p:nvSpPr>
            <p:cNvPr id="25" name="Abgerundetes Rechteck 26">
              <a:extLst>
                <a:ext uri="{FF2B5EF4-FFF2-40B4-BE49-F238E27FC236}">
                  <a16:creationId xmlns:a16="http://schemas.microsoft.com/office/drawing/2014/main" id="{AFEE206C-1B40-4ED4-880C-ACE03787F1AA}"/>
                </a:ext>
              </a:extLst>
            </p:cNvPr>
            <p:cNvSpPr/>
            <p:nvPr/>
          </p:nvSpPr>
          <p:spPr>
            <a:xfrm>
              <a:off x="3716735" y="5843496"/>
              <a:ext cx="1620000" cy="64807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25(OH)D3</a:t>
              </a:r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708B851D-501E-497E-BE3F-FB0E500A7236}"/>
                </a:ext>
              </a:extLst>
            </p:cNvPr>
            <p:cNvCxnSpPr/>
            <p:nvPr/>
          </p:nvCxnSpPr>
          <p:spPr>
            <a:xfrm>
              <a:off x="1821412" y="4365104"/>
              <a:ext cx="189257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053B0B9F-3447-4DD6-8FC9-D0B1FB995472}"/>
                </a:ext>
              </a:extLst>
            </p:cNvPr>
            <p:cNvCxnSpPr/>
            <p:nvPr/>
          </p:nvCxnSpPr>
          <p:spPr>
            <a:xfrm flipH="1">
              <a:off x="5328969" y="4384539"/>
              <a:ext cx="1895325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bgerundetes Rechteck 35">
              <a:extLst>
                <a:ext uri="{FF2B5EF4-FFF2-40B4-BE49-F238E27FC236}">
                  <a16:creationId xmlns:a16="http://schemas.microsoft.com/office/drawing/2014/main" id="{9BC82976-3B02-4ADF-8F36-17F8C54D7CB6}"/>
                </a:ext>
              </a:extLst>
            </p:cNvPr>
            <p:cNvSpPr/>
            <p:nvPr/>
          </p:nvSpPr>
          <p:spPr>
            <a:xfrm>
              <a:off x="4648031" y="4989906"/>
              <a:ext cx="1332000" cy="216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err="1">
                  <a:solidFill>
                    <a:schemeClr val="tx1"/>
                  </a:solidFill>
                </a:rPr>
                <a:t>Liver</a:t>
              </a:r>
              <a:r>
                <a:rPr lang="de-DE" sz="1600" dirty="0">
                  <a:solidFill>
                    <a:schemeClr val="tx1"/>
                  </a:solidFill>
                </a:rPr>
                <a:t> / Leber</a:t>
              </a:r>
            </a:p>
          </p:txBody>
        </p: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AC187BD0-8EF9-463E-A96C-01E51973826A}"/>
                </a:ext>
              </a:extLst>
            </p:cNvPr>
            <p:cNvCxnSpPr/>
            <p:nvPr/>
          </p:nvCxnSpPr>
          <p:spPr>
            <a:xfrm flipH="1">
              <a:off x="4657687" y="4575906"/>
              <a:ext cx="1" cy="126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bgerundetes Rechteck 50">
              <a:extLst>
                <a:ext uri="{FF2B5EF4-FFF2-40B4-BE49-F238E27FC236}">
                  <a16:creationId xmlns:a16="http://schemas.microsoft.com/office/drawing/2014/main" id="{1D75EC34-2238-4271-80BA-8178E27A9906}"/>
                </a:ext>
              </a:extLst>
            </p:cNvPr>
            <p:cNvSpPr/>
            <p:nvPr/>
          </p:nvSpPr>
          <p:spPr>
            <a:xfrm>
              <a:off x="5489123" y="3905573"/>
              <a:ext cx="1332000" cy="216000"/>
            </a:xfrm>
            <a:prstGeom prst="roundRect">
              <a:avLst/>
            </a:prstGeom>
            <a:solidFill>
              <a:srgbClr val="8A3CC4">
                <a:alpha val="40000"/>
              </a:srgbClr>
            </a:solidFill>
            <a:ln w="19050">
              <a:solidFill>
                <a:srgbClr val="8A3C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8A3CC4"/>
                  </a:solidFill>
                </a:rPr>
                <a:t>290 – 335 </a:t>
              </a:r>
              <a:r>
                <a:rPr lang="de-DE" sz="1600" dirty="0" err="1">
                  <a:solidFill>
                    <a:srgbClr val="8A3CC4"/>
                  </a:solidFill>
                </a:rPr>
                <a:t>nm</a:t>
              </a:r>
              <a:endParaRPr lang="de-DE" sz="1600" dirty="0">
                <a:solidFill>
                  <a:srgbClr val="8A3CC4"/>
                </a:solidFill>
              </a:endParaRPr>
            </a:p>
          </p:txBody>
        </p:sp>
        <p:sp>
          <p:nvSpPr>
            <p:cNvPr id="31" name="Abgerundetes Rechteck 55">
              <a:extLst>
                <a:ext uri="{FF2B5EF4-FFF2-40B4-BE49-F238E27FC236}">
                  <a16:creationId xmlns:a16="http://schemas.microsoft.com/office/drawing/2014/main" id="{F5EDDA10-98A6-456C-BBE7-DC4E80B4A6E3}"/>
                </a:ext>
              </a:extLst>
            </p:cNvPr>
            <p:cNvSpPr/>
            <p:nvPr/>
          </p:nvSpPr>
          <p:spPr>
            <a:xfrm>
              <a:off x="2103074" y="3980231"/>
              <a:ext cx="1332000" cy="216000"/>
            </a:xfrm>
            <a:prstGeom prst="roundRect">
              <a:avLst/>
            </a:prstGeom>
            <a:solidFill>
              <a:srgbClr val="8A3CC4">
                <a:alpha val="40000"/>
              </a:srgbClr>
            </a:solidFill>
            <a:ln w="19050">
              <a:solidFill>
                <a:srgbClr val="8A3C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rgbClr val="8A3CC4"/>
                  </a:solidFill>
                </a:rPr>
                <a:t>290 – 335 </a:t>
              </a:r>
              <a:r>
                <a:rPr lang="de-DE" sz="1600" dirty="0" err="1">
                  <a:solidFill>
                    <a:srgbClr val="8A3CC4"/>
                  </a:solidFill>
                </a:rPr>
                <a:t>nm</a:t>
              </a:r>
              <a:endParaRPr lang="de-DE" sz="1600" dirty="0">
                <a:solidFill>
                  <a:srgbClr val="8A3CC4"/>
                </a:solidFill>
              </a:endParaRPr>
            </a:p>
          </p:txBody>
        </p: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C0F8C5B8-D270-4844-AF87-15E95323905B}"/>
                </a:ext>
              </a:extLst>
            </p:cNvPr>
            <p:cNvCxnSpPr/>
            <p:nvPr/>
          </p:nvCxnSpPr>
          <p:spPr>
            <a:xfrm flipH="1">
              <a:off x="1821412" y="4196231"/>
              <a:ext cx="1895325" cy="0"/>
            </a:xfrm>
            <a:prstGeom prst="straightConnector1">
              <a:avLst/>
            </a:prstGeom>
            <a:ln w="38100">
              <a:solidFill>
                <a:srgbClr val="8A3CC4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488D5C12-1C23-4679-ADE4-E77F0C6E113C}"/>
                </a:ext>
              </a:extLst>
            </p:cNvPr>
            <p:cNvCxnSpPr/>
            <p:nvPr/>
          </p:nvCxnSpPr>
          <p:spPr>
            <a:xfrm>
              <a:off x="5336737" y="4114586"/>
              <a:ext cx="1895325" cy="0"/>
            </a:xfrm>
            <a:prstGeom prst="straightConnector1">
              <a:avLst/>
            </a:prstGeom>
            <a:ln w="38100">
              <a:solidFill>
                <a:srgbClr val="8A3CC4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65253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Bildschirmpräsentation (4:3)</PresentationFormat>
  <Paragraphs>104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</dc:creator>
  <cp:lastModifiedBy>Sarina Wunderlich</cp:lastModifiedBy>
  <cp:revision>10</cp:revision>
  <dcterms:created xsi:type="dcterms:W3CDTF">2016-10-19T08:26:38Z</dcterms:created>
  <dcterms:modified xsi:type="dcterms:W3CDTF">2021-10-25T13:34:14Z</dcterms:modified>
</cp:coreProperties>
</file>