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1" r:id="rId2"/>
    <p:sldId id="295" r:id="rId3"/>
    <p:sldId id="297" r:id="rId4"/>
    <p:sldId id="299" r:id="rId5"/>
    <p:sldId id="302" r:id="rId6"/>
    <p:sldId id="303" r:id="rId7"/>
    <p:sldId id="304" r:id="rId8"/>
    <p:sldId id="306" r:id="rId9"/>
    <p:sldId id="30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000000"/>
    <a:srgbClr val="C00000"/>
    <a:srgbClr val="660066"/>
    <a:srgbClr val="9900CC"/>
    <a:srgbClr val="3333FF"/>
    <a:srgbClr val="7030A0"/>
    <a:srgbClr val="FFF1EB"/>
    <a:srgbClr val="EEDCF0"/>
    <a:srgbClr val="AE9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78" autoAdjust="0"/>
  </p:normalViewPr>
  <p:slideViewPr>
    <p:cSldViewPr snapToGrid="0">
      <p:cViewPr varScale="1">
        <p:scale>
          <a:sx n="59" d="100"/>
          <a:sy n="59" d="100"/>
        </p:scale>
        <p:origin x="944" y="5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6947-0AF4-4E6D-9E87-BD08A890945A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56AC-E804-4541-B211-167FA0D34D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8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74B87F-8E81-7F57-CBC9-982A2B92C95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1469877" y="1524000"/>
            <a:chExt cx="9588382" cy="3355649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2F3B348-12FE-3CCF-F110-01DCE21A04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r="2639" b="11925"/>
            <a:stretch/>
          </p:blipFill>
          <p:spPr bwMode="auto">
            <a:xfrm>
              <a:off x="1469877" y="1524000"/>
              <a:ext cx="9588382" cy="335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720D752-83BE-22EF-04F8-309E1F267872}"/>
                </a:ext>
              </a:extLst>
            </p:cNvPr>
            <p:cNvSpPr/>
            <p:nvPr/>
          </p:nvSpPr>
          <p:spPr>
            <a:xfrm>
              <a:off x="1481290" y="4502150"/>
              <a:ext cx="80010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88E82F4-A7D0-B624-993B-34A631CB8ED2}"/>
                </a:ext>
              </a:extLst>
            </p:cNvPr>
            <p:cNvSpPr/>
            <p:nvPr/>
          </p:nvSpPr>
          <p:spPr>
            <a:xfrm>
              <a:off x="1749765" y="4502150"/>
              <a:ext cx="59578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AA44F49-2DD6-8F80-4C53-96E4E2966C3B}"/>
                </a:ext>
              </a:extLst>
            </p:cNvPr>
            <p:cNvSpPr/>
            <p:nvPr/>
          </p:nvSpPr>
          <p:spPr>
            <a:xfrm>
              <a:off x="6824810" y="1721287"/>
              <a:ext cx="2449360" cy="194823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BF3B9B1-BBFF-75B9-1BB9-7F4D6577671C}"/>
                </a:ext>
              </a:extLst>
            </p:cNvPr>
            <p:cNvSpPr/>
            <p:nvPr/>
          </p:nvSpPr>
          <p:spPr>
            <a:xfrm>
              <a:off x="6679594" y="1749859"/>
              <a:ext cx="230794" cy="108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EDF874D-8069-25CB-8325-CD50B7F50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1532" r="9113" b="13790"/>
          <a:stretch/>
        </p:blipFill>
        <p:spPr>
          <a:xfrm>
            <a:off x="10231570" y="4386177"/>
            <a:ext cx="1840407" cy="1238864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E458446-60A5-3D59-DE20-6DC63F6132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17" y="3810451"/>
            <a:ext cx="899281" cy="1729119"/>
            <a:chOff x="321698" y="803857"/>
            <a:chExt cx="1840408" cy="4578634"/>
          </a:xfrm>
        </p:grpSpPr>
        <p:pic>
          <p:nvPicPr>
            <p:cNvPr id="15" name="Grafik 1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5D60990-4192-2230-A7C8-083C2DBA9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3" t="14415" r="29063" b="16110"/>
            <a:stretch/>
          </p:blipFill>
          <p:spPr>
            <a:xfrm>
              <a:off x="321698" y="1416257"/>
              <a:ext cx="1840408" cy="3966234"/>
            </a:xfrm>
            <a:prstGeom prst="rect">
              <a:avLst/>
            </a:prstGeom>
          </p:spPr>
        </p:pic>
        <p:pic>
          <p:nvPicPr>
            <p:cNvPr id="1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DC365B5-380C-0407-4297-3ACCB4270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5" t="3688" r="39359" b="16110"/>
            <a:stretch/>
          </p:blipFill>
          <p:spPr>
            <a:xfrm>
              <a:off x="980443" y="803857"/>
              <a:ext cx="546108" cy="4578633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146F3227-A29A-EBB9-695A-315E81FBB4BF}"/>
              </a:ext>
            </a:extLst>
          </p:cNvPr>
          <p:cNvSpPr/>
          <p:nvPr userDrawn="1"/>
        </p:nvSpPr>
        <p:spPr>
          <a:xfrm>
            <a:off x="25469" y="4065"/>
            <a:ext cx="12192000" cy="685032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69426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1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87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3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7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37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5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13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39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0448-F1EB-44B3-A93C-17B995D4C3D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B32B-3EF0-462E-A764-96A9D081D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6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2484F-330D-4228-121C-BADB57693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Introducing a mathematical method to use a Solar Power Meter for non-solar spectra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E3A4FA-20EB-8DA8-2818-1F66972C0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Sarina Wunderlich</a:t>
            </a:r>
            <a:br>
              <a:rPr lang="de-DE" dirty="0"/>
            </a:br>
            <a:r>
              <a:rPr lang="de-DE" dirty="0"/>
              <a:t>www.licht-im-terrarium.de</a:t>
            </a:r>
          </a:p>
          <a:p>
            <a:r>
              <a:rPr lang="de-DE" dirty="0"/>
              <a:t>18.06.2023</a:t>
            </a:r>
          </a:p>
        </p:txBody>
      </p:sp>
    </p:spTree>
    <p:extLst>
      <p:ext uri="{BB962C8B-B14F-4D97-AF65-F5344CB8AC3E}">
        <p14:creationId xmlns:p14="http://schemas.microsoft.com/office/powerpoint/2010/main" val="193113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E6D34-3ED2-7B46-D158-52EB67A2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Physically the Solar Power Meter works by converting light into current in a </a:t>
            </a:r>
            <a:r>
              <a:rPr lang="en-GB" b="1" dirty="0"/>
              <a:t>photo diode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55A0F-A466-718B-37E8-1237D443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Heart of the Power Meter is a Silicon photodiode </a:t>
            </a:r>
          </a:p>
          <a:p>
            <a:r>
              <a:rPr lang="en-US" dirty="0"/>
              <a:t>This is underneath a diffusor cap, that makes sure, that light from all directions reach the sensor</a:t>
            </a:r>
          </a:p>
          <a:p>
            <a:r>
              <a:rPr lang="en-US" dirty="0"/>
              <a:t>The Silicon photodiode generates an electrical current, when light reaches it</a:t>
            </a:r>
          </a:p>
          <a:p>
            <a:r>
              <a:rPr lang="en-US" dirty="0"/>
              <a:t>The electronics inside the meter convert this current into a number </a:t>
            </a:r>
          </a:p>
          <a:p>
            <a:r>
              <a:rPr lang="en-US" dirty="0"/>
              <a:t>During the calibration process, the factor or gain is determined, which is needed to multiply the electrical current so that the correct reading is displayed for the calibration light source.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05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E6D34-3ED2-7B46-D158-52EB67A2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different light spectra, it makes sense to describe the function by a </a:t>
            </a:r>
            <a:r>
              <a:rPr lang="en-GB" b="1" dirty="0"/>
              <a:t>formula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BE55A0F-A466-718B-37E8-1237D443B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Not all wavelengths contribute equally to the current of the photodiode. Some wavelengths are not recognized by the photodiode at all.</a:t>
                </a:r>
              </a:p>
              <a:p>
                <a:r>
                  <a:rPr lang="en-US" dirty="0"/>
                  <a:t>A typical response of a Silicon photodiode is shown on </a:t>
                </a:r>
                <a:br>
                  <a:rPr lang="en-US" dirty="0"/>
                </a:br>
                <a:r>
                  <a:rPr lang="en-US" dirty="0"/>
                  <a:t>the right, it stretches from 300 to 1100 nm with a peak </a:t>
                </a:r>
                <a:br>
                  <a:rPr lang="en-US" dirty="0"/>
                </a:br>
                <a:r>
                  <a:rPr lang="en-US" dirty="0"/>
                  <a:t>around 950 nm</a:t>
                </a:r>
              </a:p>
              <a:p>
                <a:r>
                  <a:rPr lang="en-US" dirty="0"/>
                  <a:t>The number displayed by the meter can be calculated from</a:t>
                </a:r>
                <a:br>
                  <a:rPr lang="en-US" dirty="0"/>
                </a:br>
                <a:r>
                  <a:rPr lang="en-US" dirty="0"/>
                  <a:t>the light spectrum S and the Power Meter response A as: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means: For every wavelength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the intensity of the light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and the response strength of the meter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are multiplied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nary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means: Then all contributions to the meter are summed up</a:t>
                </a:r>
              </a:p>
              <a:p>
                <a:r>
                  <a:rPr lang="en-US" dirty="0"/>
                  <a:t>I provide an Excel file to do the calculation</a:t>
                </a:r>
              </a:p>
              <a:p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BE55A0F-A466-718B-37E8-1237D443B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2AC53971-6E25-CBEF-185B-73B15218C7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9714" y="2360868"/>
            <a:ext cx="2652286" cy="23670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A9C953-7456-5693-6E64-206748EA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57" y="5578678"/>
            <a:ext cx="1556084" cy="12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E6D34-3ED2-7B46-D158-52EB67A2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Example: </a:t>
            </a:r>
            <a:r>
              <a:rPr lang="en-GB" b="1" dirty="0"/>
              <a:t>Sunlight </a:t>
            </a:r>
            <a:r>
              <a:rPr lang="en-GB" dirty="0"/>
              <a:t>– even though meter sees only part, calibration ensures correct reading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55A0F-A466-718B-37E8-1237D443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solar spectrum has a total power density of 1000 W/m²</a:t>
            </a:r>
          </a:p>
          <a:p>
            <a:r>
              <a:rPr lang="en-GB" dirty="0"/>
              <a:t>The Silicon photodiode does not see the full spectrum, it only responds to 400 – 1100 nm</a:t>
            </a:r>
          </a:p>
          <a:p>
            <a:r>
              <a:rPr lang="en-GB" dirty="0"/>
              <a:t>While the solar spectrum has intensities at 1200 nm and 1600 nm, the meter does not see that</a:t>
            </a:r>
          </a:p>
          <a:p>
            <a:r>
              <a:rPr lang="en-GB" dirty="0"/>
              <a:t>While the solar spectrum has its peak intensity around 500 nm, the wavelength contributing most to the Power Meter reading is at 700 nm</a:t>
            </a:r>
          </a:p>
          <a:p>
            <a:r>
              <a:rPr lang="en-GB" dirty="0"/>
              <a:t>However, during calibration, the gain of the diode has been increased by almost a factor of 2 at around 950 nm</a:t>
            </a:r>
          </a:p>
          <a:p>
            <a:r>
              <a:rPr lang="en-GB" dirty="0"/>
              <a:t>Thus, the sum over all contributions</a:t>
            </a:r>
            <a:br>
              <a:rPr lang="en-GB" dirty="0"/>
            </a:br>
            <a:r>
              <a:rPr lang="en-GB" dirty="0"/>
              <a:t>to the Power Meter equals </a:t>
            </a:r>
            <a:br>
              <a:rPr lang="en-GB" dirty="0"/>
            </a:br>
            <a:r>
              <a:rPr lang="en-GB" dirty="0"/>
              <a:t>1000 W/m² - This is ensured by the</a:t>
            </a:r>
            <a:br>
              <a:rPr lang="en-GB" dirty="0"/>
            </a:br>
            <a:r>
              <a:rPr lang="en-GB" dirty="0"/>
              <a:t>calibration process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2CDA1E-A94D-53AF-4E35-293BF50A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86" y="4424421"/>
            <a:ext cx="6454132" cy="24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2F741E-FCDA-7EB4-2C8E-DF2E550A1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" y="2158554"/>
            <a:ext cx="12192947" cy="45645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4E6D34-3ED2-7B46-D158-52EB67A2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Example: </a:t>
            </a:r>
            <a:r>
              <a:rPr lang="en-GB" b="1" dirty="0"/>
              <a:t>Sunlight </a:t>
            </a:r>
            <a:r>
              <a:rPr lang="en-GB" dirty="0"/>
              <a:t>– even though meter sees only part, calibration ensures correct reading</a:t>
            </a:r>
            <a:endParaRPr lang="de-DE" dirty="0"/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B586399F-41C4-5758-6ED1-54E193A71FF0}"/>
              </a:ext>
            </a:extLst>
          </p:cNvPr>
          <p:cNvSpPr/>
          <p:nvPr/>
        </p:nvSpPr>
        <p:spPr>
          <a:xfrm>
            <a:off x="7026442" y="4427622"/>
            <a:ext cx="1386038" cy="760396"/>
          </a:xfrm>
          <a:prstGeom prst="wedgeRoundRectCallout">
            <a:avLst>
              <a:gd name="adj1" fmla="val -65972"/>
              <a:gd name="adj2" fmla="val 116930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Intensity not seen by the meter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12F7C578-E47A-3B29-A38F-86E5D8D4B6E1}"/>
              </a:ext>
            </a:extLst>
          </p:cNvPr>
          <p:cNvSpPr/>
          <p:nvPr/>
        </p:nvSpPr>
        <p:spPr>
          <a:xfrm>
            <a:off x="145180" y="1844693"/>
            <a:ext cx="1741371" cy="638626"/>
          </a:xfrm>
          <a:prstGeom prst="wedgeRoundRectCallout">
            <a:avLst>
              <a:gd name="adj1" fmla="val 23572"/>
              <a:gd name="adj2" fmla="val 148581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Peak of solar spectrum around 500 nm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94117381-FCF1-83FE-670F-65E197221AC2}"/>
              </a:ext>
            </a:extLst>
          </p:cNvPr>
          <p:cNvSpPr/>
          <p:nvPr/>
        </p:nvSpPr>
        <p:spPr>
          <a:xfrm>
            <a:off x="2521016" y="1857678"/>
            <a:ext cx="1741371" cy="638626"/>
          </a:xfrm>
          <a:prstGeom prst="wedgeRoundRectCallout">
            <a:avLst>
              <a:gd name="adj1" fmla="val -63761"/>
              <a:gd name="adj2" fmla="val 43078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700 nm contributes most to the Power meter reading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09AC6C95-553D-5272-1D7E-007EE1553FF2}"/>
              </a:ext>
            </a:extLst>
          </p:cNvPr>
          <p:cNvSpPr/>
          <p:nvPr/>
        </p:nvSpPr>
        <p:spPr>
          <a:xfrm>
            <a:off x="4107580" y="4017823"/>
            <a:ext cx="2587134" cy="967834"/>
          </a:xfrm>
          <a:prstGeom prst="wedgeRoundRectCallout">
            <a:avLst>
              <a:gd name="adj1" fmla="val -97478"/>
              <a:gd name="adj2" fmla="val -96839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High gain: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</a:t>
            </a:r>
            <a:r>
              <a:rPr lang="en-GB" sz="1200" dirty="0">
                <a:solidFill>
                  <a:schemeClr val="tx1"/>
                </a:solidFill>
              </a:rPr>
              <a:t> Contribution above 500 nm is higher than actual intensity.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 </a:t>
            </a:r>
            <a:r>
              <a:rPr lang="en-GB" sz="1200" dirty="0">
                <a:solidFill>
                  <a:schemeClr val="tx1"/>
                </a:solidFill>
              </a:rPr>
              <a:t>Contribution at 950 nm almost twice as high as the actual intensity!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649FE375-A538-1F00-C28E-3F95A62942E6}"/>
              </a:ext>
            </a:extLst>
          </p:cNvPr>
          <p:cNvSpPr/>
          <p:nvPr/>
        </p:nvSpPr>
        <p:spPr>
          <a:xfrm>
            <a:off x="9589971" y="4017823"/>
            <a:ext cx="1950720" cy="862185"/>
          </a:xfrm>
          <a:prstGeom prst="wedgeRoundRectCallout">
            <a:avLst>
              <a:gd name="adj1" fmla="val -47222"/>
              <a:gd name="adj2" fmla="val -83070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meter correctly reads 1000 W/m², even though it measures something completely different</a:t>
            </a:r>
          </a:p>
        </p:txBody>
      </p:sp>
    </p:spTree>
    <p:extLst>
      <p:ext uri="{BB962C8B-B14F-4D97-AF65-F5344CB8AC3E}">
        <p14:creationId xmlns:p14="http://schemas.microsoft.com/office/powerpoint/2010/main" val="97478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4B6DCF-3B2C-D23F-3158-3A0FAD62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044387"/>
            <a:ext cx="12129245" cy="45407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BDCCFA-6E0F-EAE6-9B78-D0248065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</a:t>
            </a:r>
            <a:r>
              <a:rPr lang="en-GB" b="1" dirty="0"/>
              <a:t>Tungsten Halogen</a:t>
            </a:r>
            <a:r>
              <a:rPr lang="en-GB" dirty="0"/>
              <a:t>: calibration no longer works, but by chance the reading matches IRA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CBA0A02E-F365-DA6B-A865-38BEEC8C0A96}"/>
              </a:ext>
            </a:extLst>
          </p:cNvPr>
          <p:cNvSpPr/>
          <p:nvPr/>
        </p:nvSpPr>
        <p:spPr>
          <a:xfrm>
            <a:off x="4912091" y="4017823"/>
            <a:ext cx="1183909" cy="666636"/>
          </a:xfrm>
          <a:prstGeom prst="wedgeRoundRectCallout">
            <a:avLst>
              <a:gd name="adj1" fmla="val 7639"/>
              <a:gd name="adj2" fmla="val 133386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Intensity not seen by the meter.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4437BEA2-DE15-4484-3E48-9D6B0E91CF67}"/>
              </a:ext>
            </a:extLst>
          </p:cNvPr>
          <p:cNvSpPr/>
          <p:nvPr/>
        </p:nvSpPr>
        <p:spPr>
          <a:xfrm>
            <a:off x="10034198" y="4017823"/>
            <a:ext cx="1950720" cy="1102093"/>
          </a:xfrm>
          <a:prstGeom prst="wedgeRoundRectCallout">
            <a:avLst>
              <a:gd name="adj1" fmla="val -23538"/>
              <a:gd name="adj2" fmla="val -112157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However, the meter reading is close the amount of IRA (700 – 1400 nm). This is just a coincidence!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C02CD40F-A627-2310-C1C4-2FABFCA284B7}"/>
              </a:ext>
            </a:extLst>
          </p:cNvPr>
          <p:cNvSpPr/>
          <p:nvPr/>
        </p:nvSpPr>
        <p:spPr>
          <a:xfrm>
            <a:off x="7032858" y="4244741"/>
            <a:ext cx="2557113" cy="1102093"/>
          </a:xfrm>
          <a:prstGeom prst="wedgeRoundRectCallout">
            <a:avLst>
              <a:gd name="adj1" fmla="val 34364"/>
              <a:gd name="adj2" fmla="val -109409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proportion of light seen by the meter is much lower for the halogen lamp compared to sunlight!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The meter by far under-estimates the total power!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73C6D1EE-981C-A04F-0EBE-029693FADDB9}"/>
              </a:ext>
            </a:extLst>
          </p:cNvPr>
          <p:cNvSpPr/>
          <p:nvPr/>
        </p:nvSpPr>
        <p:spPr>
          <a:xfrm>
            <a:off x="457200" y="2199909"/>
            <a:ext cx="2195247" cy="1109348"/>
          </a:xfrm>
          <a:prstGeom prst="wedgeRoundRectCallout">
            <a:avLst>
              <a:gd name="adj1" fmla="val 70827"/>
              <a:gd name="adj2" fmla="val 77118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High gain: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</a:t>
            </a:r>
            <a:r>
              <a:rPr lang="en-GB" sz="1200" dirty="0">
                <a:solidFill>
                  <a:schemeClr val="tx1"/>
                </a:solidFill>
              </a:rPr>
              <a:t> Contribution above 500 nm is higher than actual intensity.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 </a:t>
            </a:r>
            <a:r>
              <a:rPr lang="en-GB" sz="1200" dirty="0">
                <a:solidFill>
                  <a:schemeClr val="tx1"/>
                </a:solidFill>
              </a:rPr>
              <a:t>Contribution at 950 nm almost twice as high as the actual intensity!</a:t>
            </a:r>
          </a:p>
        </p:txBody>
      </p:sp>
    </p:spTree>
    <p:extLst>
      <p:ext uri="{BB962C8B-B14F-4D97-AF65-F5344CB8AC3E}">
        <p14:creationId xmlns:p14="http://schemas.microsoft.com/office/powerpoint/2010/main" val="56477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8ED9C-0D80-6615-FB0B-B99CF27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Example </a:t>
            </a:r>
            <a:r>
              <a:rPr lang="en-GB" b="1"/>
              <a:t>White LED (2700 K): </a:t>
            </a:r>
            <a:r>
              <a:rPr lang="en-GB"/>
              <a:t>The meter reading is slightly higher than the </a:t>
            </a:r>
            <a:r>
              <a:rPr lang="en-GB" dirty="0" err="1"/>
              <a:t>acutal</a:t>
            </a:r>
            <a:r>
              <a:rPr lang="en-GB" dirty="0"/>
              <a:t> power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979023-4C0B-2E5D-6D37-1A92E1C4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8F0EC0-F670-7E2A-FD12-33759470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900"/>
            <a:ext cx="12192000" cy="4564224"/>
          </a:xfrm>
          <a:prstGeom prst="rect">
            <a:avLst/>
          </a:prstGeom>
        </p:spPr>
      </p:pic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B36FD6C2-6D22-E0A3-5AD2-AF7F35711A3D}"/>
              </a:ext>
            </a:extLst>
          </p:cNvPr>
          <p:cNvSpPr/>
          <p:nvPr/>
        </p:nvSpPr>
        <p:spPr>
          <a:xfrm>
            <a:off x="10034198" y="4017823"/>
            <a:ext cx="1950720" cy="488863"/>
          </a:xfrm>
          <a:prstGeom prst="wedgeRoundRectCallout">
            <a:avLst>
              <a:gd name="adj1" fmla="val -35815"/>
              <a:gd name="adj2" fmla="val -219041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LEDs emit hardly any radiation above 700 nm.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C9A0615A-C1A9-5905-AA5F-957476FD3B87}"/>
              </a:ext>
            </a:extLst>
          </p:cNvPr>
          <p:cNvSpPr/>
          <p:nvPr/>
        </p:nvSpPr>
        <p:spPr>
          <a:xfrm>
            <a:off x="7032858" y="4244741"/>
            <a:ext cx="2557113" cy="875175"/>
          </a:xfrm>
          <a:prstGeom prst="wedgeRoundRectCallout">
            <a:avLst>
              <a:gd name="adj1" fmla="val 56075"/>
              <a:gd name="adj2" fmla="val -124847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proportion of light seen by the meter is slightly higher for the white LED. The meter slightly over-estimates the total power.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AA13D4CC-24AA-3514-D20A-AD1F92F65E86}"/>
              </a:ext>
            </a:extLst>
          </p:cNvPr>
          <p:cNvSpPr/>
          <p:nvPr/>
        </p:nvSpPr>
        <p:spPr>
          <a:xfrm>
            <a:off x="2504401" y="3212445"/>
            <a:ext cx="1828114" cy="805378"/>
          </a:xfrm>
          <a:prstGeom prst="wedgeRoundRectCallout">
            <a:avLst>
              <a:gd name="adj1" fmla="val -69010"/>
              <a:gd name="adj2" fmla="val -36709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High gain: Contribution above 500 nm is higher than actual intensity.</a:t>
            </a:r>
          </a:p>
        </p:txBody>
      </p:sp>
    </p:spTree>
    <p:extLst>
      <p:ext uri="{BB962C8B-B14F-4D97-AF65-F5344CB8AC3E}">
        <p14:creationId xmlns:p14="http://schemas.microsoft.com/office/powerpoint/2010/main" val="254772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0FD5C-72F6-455B-E634-6101EC9F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b="1" dirty="0"/>
              <a:t>Metal Halide</a:t>
            </a:r>
            <a:r>
              <a:rPr lang="en-GB" dirty="0"/>
              <a:t>: The meter slightly under-estimates the total power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722253-5BB5-062B-496F-4C3141DD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" y="2129525"/>
            <a:ext cx="12194577" cy="4565189"/>
          </a:xfrm>
          <a:prstGeom prst="rect">
            <a:avLst/>
          </a:prstGeom>
        </p:spPr>
      </p:pic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E4CC99A3-B114-8B93-E063-9EAFD4B17EBE}"/>
              </a:ext>
            </a:extLst>
          </p:cNvPr>
          <p:cNvSpPr/>
          <p:nvPr/>
        </p:nvSpPr>
        <p:spPr>
          <a:xfrm>
            <a:off x="4430829" y="4680198"/>
            <a:ext cx="1183909" cy="666636"/>
          </a:xfrm>
          <a:prstGeom prst="wedgeRoundRectCallout">
            <a:avLst>
              <a:gd name="adj1" fmla="val 7639"/>
              <a:gd name="adj2" fmla="val 133386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Intensity not seen by the meter.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B3F96534-3035-F323-341A-B271E739C160}"/>
              </a:ext>
            </a:extLst>
          </p:cNvPr>
          <p:cNvSpPr/>
          <p:nvPr/>
        </p:nvSpPr>
        <p:spPr>
          <a:xfrm>
            <a:off x="10034198" y="4017823"/>
            <a:ext cx="1950720" cy="662375"/>
          </a:xfrm>
          <a:prstGeom prst="wedgeRoundRectCallout">
            <a:avLst>
              <a:gd name="adj1" fmla="val -32467"/>
              <a:gd name="adj2" fmla="val -146669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Metal halide lamps only emit a small portion of its power in the IRA-band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B55AEAF1-CA39-EAD2-B880-4F4A63F12E28}"/>
              </a:ext>
            </a:extLst>
          </p:cNvPr>
          <p:cNvSpPr/>
          <p:nvPr/>
        </p:nvSpPr>
        <p:spPr>
          <a:xfrm>
            <a:off x="7163486" y="4412119"/>
            <a:ext cx="2557113" cy="934715"/>
          </a:xfrm>
          <a:prstGeom prst="wedgeRoundRectCallout">
            <a:avLst>
              <a:gd name="adj1" fmla="val 36067"/>
              <a:gd name="adj2" fmla="val -117561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proportion of light seen by the meter is slightly lower for the metal halide lamp. The meter slightly under-estimates the total power.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638D3646-16E0-28D9-F10F-0BE1371E2478}"/>
              </a:ext>
            </a:extLst>
          </p:cNvPr>
          <p:cNvSpPr/>
          <p:nvPr/>
        </p:nvSpPr>
        <p:spPr>
          <a:xfrm>
            <a:off x="457200" y="2199909"/>
            <a:ext cx="2195247" cy="1109348"/>
          </a:xfrm>
          <a:prstGeom prst="wedgeRoundRectCallout">
            <a:avLst>
              <a:gd name="adj1" fmla="val 55455"/>
              <a:gd name="adj2" fmla="val 81043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High gain: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</a:t>
            </a:r>
            <a:r>
              <a:rPr lang="en-GB" sz="1200" dirty="0">
                <a:solidFill>
                  <a:schemeClr val="tx1"/>
                </a:solidFill>
              </a:rPr>
              <a:t> Contribution above 500 nm is higher than actual intensity.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 </a:t>
            </a:r>
            <a:r>
              <a:rPr lang="en-GB" sz="1200" dirty="0">
                <a:solidFill>
                  <a:schemeClr val="tx1"/>
                </a:solidFill>
              </a:rPr>
              <a:t>Contribution at 950 nm almost twice as high as the actual intensity!</a:t>
            </a:r>
          </a:p>
        </p:txBody>
      </p:sp>
    </p:spTree>
    <p:extLst>
      <p:ext uri="{BB962C8B-B14F-4D97-AF65-F5344CB8AC3E}">
        <p14:creationId xmlns:p14="http://schemas.microsoft.com/office/powerpoint/2010/main" val="93885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3C5BB-6693-E316-A4D7-92BD779E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</a:t>
            </a:r>
            <a:r>
              <a:rPr lang="en-GB" b="1" dirty="0"/>
              <a:t>Red/IR LED</a:t>
            </a:r>
            <a:r>
              <a:rPr lang="en-GB" dirty="0"/>
              <a:t>: lamp emits only in the high-gain-region, thus the meter over-estimates power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7FE095-F7A7-50CE-4909-2BC5F18A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" y="1879154"/>
            <a:ext cx="12078265" cy="4521646"/>
          </a:xfrm>
          <a:prstGeom prst="rect">
            <a:avLst/>
          </a:prstGeom>
        </p:spPr>
      </p:pic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D5A22368-5C05-D2A8-AA85-27622BF60252}"/>
              </a:ext>
            </a:extLst>
          </p:cNvPr>
          <p:cNvSpPr/>
          <p:nvPr/>
        </p:nvSpPr>
        <p:spPr>
          <a:xfrm>
            <a:off x="7381200" y="4139977"/>
            <a:ext cx="2557113" cy="934715"/>
          </a:xfrm>
          <a:prstGeom prst="wedgeRoundRectCallout">
            <a:avLst>
              <a:gd name="adj1" fmla="val 36067"/>
              <a:gd name="adj2" fmla="val -117561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proportion of light seen by the meter is higher for the RED/IRA-LED lamp. The meter over-estimates the total power.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F2F8AB0D-16CD-912A-2CC2-C400DD11FA4D}"/>
              </a:ext>
            </a:extLst>
          </p:cNvPr>
          <p:cNvSpPr/>
          <p:nvPr/>
        </p:nvSpPr>
        <p:spPr>
          <a:xfrm>
            <a:off x="701299" y="1962372"/>
            <a:ext cx="3914243" cy="1140057"/>
          </a:xfrm>
          <a:prstGeom prst="wedgeRoundRectCallout">
            <a:avLst>
              <a:gd name="adj1" fmla="val 11084"/>
              <a:gd name="adj2" fmla="val 83150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High gain: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  <a:sym typeface="Wingdings" panose="05000000000000000000" pitchFamily="2" charset="2"/>
              </a:rPr>
              <a:t></a:t>
            </a:r>
            <a:r>
              <a:rPr lang="en-GB" sz="1200" dirty="0">
                <a:solidFill>
                  <a:schemeClr val="tx1"/>
                </a:solidFill>
              </a:rPr>
              <a:t> Contribution above 500 nm is higher than actual intensity.</a:t>
            </a:r>
          </a:p>
          <a:p>
            <a:pPr marL="171450" indent="-171450" algn="ctr">
              <a:buFont typeface="Wingdings" panose="05000000000000000000" pitchFamily="2" charset="2"/>
              <a:buChar char="t"/>
            </a:pPr>
            <a:r>
              <a:rPr lang="en-GB" sz="1200" dirty="0">
                <a:solidFill>
                  <a:schemeClr val="tx1"/>
                </a:solidFill>
              </a:rPr>
              <a:t>Contribution at 950 nm almost twice as high as the actual intensity!</a:t>
            </a:r>
          </a:p>
          <a:p>
            <a:pPr marL="171450" indent="-171450" algn="ctr">
              <a:buFont typeface="Wingdings" panose="05000000000000000000" pitchFamily="2" charset="2"/>
              <a:buChar char="t"/>
            </a:pPr>
            <a:r>
              <a:rPr lang="en-GB" sz="1200" dirty="0">
                <a:solidFill>
                  <a:schemeClr val="tx1"/>
                </a:solidFill>
              </a:rPr>
              <a:t>ALL of the lamp’s emission is in the high-gain-area! 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2AE1936E-CBC5-915F-EB21-5826EABD5138}"/>
              </a:ext>
            </a:extLst>
          </p:cNvPr>
          <p:cNvSpPr/>
          <p:nvPr/>
        </p:nvSpPr>
        <p:spPr>
          <a:xfrm>
            <a:off x="4288972" y="4408056"/>
            <a:ext cx="1807028" cy="666636"/>
          </a:xfrm>
          <a:prstGeom prst="wedgeRoundRectCallout">
            <a:avLst>
              <a:gd name="adj1" fmla="val 7639"/>
              <a:gd name="adj2" fmla="val 133386"/>
              <a:gd name="adj3" fmla="val 16667"/>
            </a:avLst>
          </a:prstGeom>
          <a:solidFill>
            <a:srgbClr val="FFE699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lamp does not emit any wavelength that is not seen by the meter</a:t>
            </a:r>
          </a:p>
        </p:txBody>
      </p:sp>
    </p:spTree>
    <p:extLst>
      <p:ext uri="{BB962C8B-B14F-4D97-AF65-F5344CB8AC3E}">
        <p14:creationId xmlns:p14="http://schemas.microsoft.com/office/powerpoint/2010/main" val="143040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830</Words>
  <Application>Microsoft Office PowerPoint</Application>
  <PresentationFormat>Breitbild</PresentationFormat>
  <Paragraphs>53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Wingdings</vt:lpstr>
      <vt:lpstr>Office</vt:lpstr>
      <vt:lpstr>Introducing a mathematical method to use a Solar Power Meter for non-solar spectra</vt:lpstr>
      <vt:lpstr>Physically the Solar Power Meter works by converting light into current in a photo diode</vt:lpstr>
      <vt:lpstr>For different light spectra, it makes sense to describe the function by a formula</vt:lpstr>
      <vt:lpstr>Example: Sunlight – even though meter sees only part, calibration ensures correct reading</vt:lpstr>
      <vt:lpstr>Example: Sunlight – even though meter sees only part, calibration ensures correct reading</vt:lpstr>
      <vt:lpstr>Example Tungsten Halogen: calibration no longer works, but by chance the reading matches IRA</vt:lpstr>
      <vt:lpstr>Example White LED (2700 K): The meter reading is slightly higher than the acutal power </vt:lpstr>
      <vt:lpstr>Example Metal Halide: The meter slightly under-estimates the total power  </vt:lpstr>
      <vt:lpstr>Example Red/IR LED: lamp emits only in the high-gain-region, thus the meter over-estimates power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Sarina Wunderlich</dc:creator>
  <cp:lastModifiedBy>Sarina Wunderlich</cp:lastModifiedBy>
  <cp:revision>69</cp:revision>
  <dcterms:created xsi:type="dcterms:W3CDTF">2022-07-10T09:17:01Z</dcterms:created>
  <dcterms:modified xsi:type="dcterms:W3CDTF">2023-07-12T18:28:45Z</dcterms:modified>
</cp:coreProperties>
</file>