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E337-9644-4986-A35E-614E40CE9BD2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7D54-277B-4C3D-9924-17D6E7CF79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22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E337-9644-4986-A35E-614E40CE9BD2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7D54-277B-4C3D-9924-17D6E7CF79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E337-9644-4986-A35E-614E40CE9BD2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7D54-277B-4C3D-9924-17D6E7CF79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12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E337-9644-4986-A35E-614E40CE9BD2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7D54-277B-4C3D-9924-17D6E7CF79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01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E337-9644-4986-A35E-614E40CE9BD2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7D54-277B-4C3D-9924-17D6E7CF79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15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E337-9644-4986-A35E-614E40CE9BD2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7D54-277B-4C3D-9924-17D6E7CF79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41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E337-9644-4986-A35E-614E40CE9BD2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7D54-277B-4C3D-9924-17D6E7CF79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83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E337-9644-4986-A35E-614E40CE9BD2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7D54-277B-4C3D-9924-17D6E7CF79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58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E337-9644-4986-A35E-614E40CE9BD2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7D54-277B-4C3D-9924-17D6E7CF79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76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E337-9644-4986-A35E-614E40CE9BD2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7D54-277B-4C3D-9924-17D6E7CF79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57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E337-9644-4986-A35E-614E40CE9BD2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7D54-277B-4C3D-9924-17D6E7CF79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9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E337-9644-4986-A35E-614E40CE9BD2}" type="datetimeFigureOut">
              <a:rPr lang="de-DE" smtClean="0"/>
              <a:t>31.05.2013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67D54-277B-4C3D-9924-17D6E7CF79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98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464496" y="4791912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2"/>
                </a:solidFill>
              </a:rPr>
              <a:t>Schild-drüse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60040" y="1705124"/>
            <a:ext cx="5112568" cy="12918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accent2"/>
                </a:solidFill>
              </a:rPr>
              <a:t>Haut</a:t>
            </a:r>
          </a:p>
          <a:p>
            <a:endParaRPr lang="de-DE" b="1" dirty="0">
              <a:solidFill>
                <a:schemeClr val="accent2"/>
              </a:solidFill>
            </a:endParaRPr>
          </a:p>
          <a:p>
            <a:endParaRPr lang="de-DE" b="1" dirty="0" smtClean="0">
              <a:solidFill>
                <a:schemeClr val="accent2"/>
              </a:solidFill>
            </a:endParaRPr>
          </a:p>
          <a:p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32048" y="221534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B050"/>
                </a:solidFill>
              </a:rPr>
              <a:t>Provitamin D3</a:t>
            </a:r>
          </a:p>
          <a:p>
            <a:pPr algn="ctr"/>
            <a:r>
              <a:rPr lang="de-DE" dirty="0" smtClean="0">
                <a:solidFill>
                  <a:srgbClr val="00B050"/>
                </a:solidFill>
              </a:rPr>
              <a:t>7-DHC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916504" y="221534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B050"/>
                </a:solidFill>
              </a:rPr>
              <a:t>Prävitamin D3</a:t>
            </a:r>
            <a:endParaRPr lang="de-DE" b="1" dirty="0">
              <a:solidFill>
                <a:srgbClr val="00B050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5904656" y="221534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</a:t>
            </a:r>
            <a:r>
              <a:rPr lang="de-DE" b="1" dirty="0" smtClean="0">
                <a:solidFill>
                  <a:srgbClr val="00B050"/>
                </a:solidFill>
              </a:rPr>
              <a:t>itamin 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Cholecalciferol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904656" y="40103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rgbClr val="00B050"/>
                </a:solidFill>
              </a:rPr>
              <a:t>Calcidiol</a:t>
            </a:r>
            <a:endParaRPr lang="de-DE" b="1" dirty="0" smtClean="0">
              <a:solidFill>
                <a:srgbClr val="00B050"/>
              </a:solidFill>
            </a:endParaRPr>
          </a:p>
          <a:p>
            <a:pPr algn="ctr"/>
            <a:r>
              <a:rPr lang="de-DE" dirty="0" smtClean="0">
                <a:solidFill>
                  <a:srgbClr val="00B050"/>
                </a:solidFill>
              </a:rPr>
              <a:t>25(OH)</a:t>
            </a:r>
            <a:r>
              <a:rPr lang="de-DE" baseline="-25000" dirty="0" smtClean="0">
                <a:solidFill>
                  <a:srgbClr val="00B050"/>
                </a:solidFill>
              </a:rPr>
              <a:t>2</a:t>
            </a:r>
            <a:r>
              <a:rPr lang="de-DE" dirty="0" smtClean="0">
                <a:solidFill>
                  <a:srgbClr val="00B050"/>
                </a:solidFill>
              </a:rPr>
              <a:t>D</a:t>
            </a:r>
            <a:r>
              <a:rPr lang="de-DE" baseline="-25000" dirty="0" smtClean="0">
                <a:solidFill>
                  <a:srgbClr val="00B050"/>
                </a:solidFill>
              </a:rPr>
              <a:t>3</a:t>
            </a:r>
            <a:endParaRPr lang="de-DE" baseline="-25000" dirty="0">
              <a:solidFill>
                <a:srgbClr val="00B050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5904656" y="580526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rgbClr val="00B050"/>
                </a:solidFill>
              </a:rPr>
              <a:t>Calcitriol</a:t>
            </a:r>
            <a:endParaRPr lang="de-DE" b="1" dirty="0" smtClean="0">
              <a:solidFill>
                <a:srgbClr val="00B050"/>
              </a:solidFill>
            </a:endParaRPr>
          </a:p>
          <a:p>
            <a:pPr algn="ctr"/>
            <a:r>
              <a:rPr lang="de-DE" dirty="0" smtClean="0">
                <a:solidFill>
                  <a:srgbClr val="00B050"/>
                </a:solidFill>
              </a:rPr>
              <a:t>1,25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872504" y="1196752"/>
            <a:ext cx="1044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1"/>
                </a:solidFill>
              </a:rPr>
              <a:t>UVB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4680520" y="1196752"/>
            <a:ext cx="1044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1"/>
                </a:solidFill>
              </a:rPr>
              <a:t>Wärme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6192688" y="1196752"/>
            <a:ext cx="1044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1"/>
                </a:solidFill>
              </a:rPr>
              <a:t>Nahrung</a:t>
            </a:r>
            <a:endParaRPr lang="de-DE" b="1" dirty="0">
              <a:solidFill>
                <a:schemeClr val="accent1"/>
              </a:solidFill>
            </a:endParaRPr>
          </a:p>
        </p:txBody>
      </p:sp>
      <p:cxnSp>
        <p:nvCxnSpPr>
          <p:cNvPr id="14" name="Gerade Verbindung mit Pfeil 13"/>
          <p:cNvCxnSpPr>
            <a:stCxn id="6" idx="3"/>
            <a:endCxn id="7" idx="1"/>
          </p:cNvCxnSpPr>
          <p:nvPr/>
        </p:nvCxnSpPr>
        <p:spPr>
          <a:xfrm>
            <a:off x="2052048" y="2539380"/>
            <a:ext cx="864456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endCxn id="8" idx="1"/>
          </p:cNvCxnSpPr>
          <p:nvPr/>
        </p:nvCxnSpPr>
        <p:spPr>
          <a:xfrm>
            <a:off x="4536504" y="2534444"/>
            <a:ext cx="1368152" cy="4936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8" idx="2"/>
            <a:endCxn id="9" idx="0"/>
          </p:cNvCxnSpPr>
          <p:nvPr/>
        </p:nvCxnSpPr>
        <p:spPr>
          <a:xfrm>
            <a:off x="6714656" y="2863416"/>
            <a:ext cx="0" cy="1146888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6721264" y="4658376"/>
            <a:ext cx="0" cy="1146888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bgerundetes Rechteck 17"/>
          <p:cNvSpPr/>
          <p:nvPr/>
        </p:nvSpPr>
        <p:spPr>
          <a:xfrm>
            <a:off x="6174596" y="2996952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2"/>
                </a:solidFill>
              </a:rPr>
              <a:t>Leber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6174596" y="4791912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2"/>
                </a:solidFill>
              </a:rPr>
              <a:t>Niere</a:t>
            </a:r>
            <a:endParaRPr lang="de-DE" b="1" dirty="0">
              <a:solidFill>
                <a:schemeClr val="accent2"/>
              </a:solidFill>
            </a:endParaRPr>
          </a:p>
        </p:txBody>
      </p:sp>
      <p:cxnSp>
        <p:nvCxnSpPr>
          <p:cNvPr id="20" name="Gerade Verbindung mit Pfeil 19"/>
          <p:cNvCxnSpPr>
            <a:stCxn id="11" idx="2"/>
          </p:cNvCxnSpPr>
          <p:nvPr/>
        </p:nvCxnSpPr>
        <p:spPr>
          <a:xfrm>
            <a:off x="2394504" y="1556752"/>
            <a:ext cx="0" cy="98262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5202520" y="1551816"/>
            <a:ext cx="0" cy="98262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3" idx="2"/>
            <a:endCxn id="8" idx="0"/>
          </p:cNvCxnSpPr>
          <p:nvPr/>
        </p:nvCxnSpPr>
        <p:spPr>
          <a:xfrm flipH="1">
            <a:off x="6714656" y="1556752"/>
            <a:ext cx="32" cy="65859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4" idx="3"/>
            <a:endCxn id="19" idx="1"/>
          </p:cNvCxnSpPr>
          <p:nvPr/>
        </p:nvCxnSpPr>
        <p:spPr>
          <a:xfrm>
            <a:off x="5544616" y="5115948"/>
            <a:ext cx="62998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bgerundetes Rechteck 23"/>
          <p:cNvSpPr/>
          <p:nvPr/>
        </p:nvSpPr>
        <p:spPr>
          <a:xfrm>
            <a:off x="2052048" y="4010000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2"/>
                </a:solidFill>
              </a:rPr>
              <a:t>Blut</a:t>
            </a:r>
            <a:endParaRPr lang="de-DE" b="1" dirty="0">
              <a:solidFill>
                <a:schemeClr val="accent2"/>
              </a:solidFill>
            </a:endParaRPr>
          </a:p>
        </p:txBody>
      </p:sp>
      <p:cxnSp>
        <p:nvCxnSpPr>
          <p:cNvPr id="25" name="Gerade Verbindung mit Pfeil 38"/>
          <p:cNvCxnSpPr>
            <a:stCxn id="10" idx="1"/>
            <a:endCxn id="24" idx="2"/>
          </p:cNvCxnSpPr>
          <p:nvPr/>
        </p:nvCxnSpPr>
        <p:spPr>
          <a:xfrm rot="10800000">
            <a:off x="2592108" y="4658072"/>
            <a:ext cx="3312548" cy="1471228"/>
          </a:xfrm>
          <a:prstGeom prst="bentConnector2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42"/>
          <p:cNvCxnSpPr>
            <a:stCxn id="24" idx="3"/>
            <a:endCxn id="4" idx="1"/>
          </p:cNvCxnSpPr>
          <p:nvPr/>
        </p:nvCxnSpPr>
        <p:spPr>
          <a:xfrm>
            <a:off x="3132168" y="4334036"/>
            <a:ext cx="1332328" cy="781912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432048" y="5123809"/>
            <a:ext cx="1561864" cy="100549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Kalzium</a:t>
            </a:r>
          </a:p>
          <a:p>
            <a:pPr algn="ctr"/>
            <a:r>
              <a:rPr lang="de-DE" b="1" dirty="0">
                <a:solidFill>
                  <a:schemeClr val="tx1"/>
                </a:solidFill>
              </a:rPr>
              <a:t>a</a:t>
            </a:r>
            <a:r>
              <a:rPr lang="de-DE" b="1" dirty="0" smtClean="0">
                <a:solidFill>
                  <a:schemeClr val="tx1"/>
                </a:solidFill>
              </a:rPr>
              <a:t>us Nahrung oder Skelett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28" name="Gerade Verbindung mit Pfeil 47"/>
          <p:cNvCxnSpPr>
            <a:stCxn id="27" idx="3"/>
            <a:endCxn id="24" idx="2"/>
          </p:cNvCxnSpPr>
          <p:nvPr/>
        </p:nvCxnSpPr>
        <p:spPr>
          <a:xfrm flipV="1">
            <a:off x="1993912" y="4658072"/>
            <a:ext cx="598196" cy="968483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Legende mit Pfeil nach links 28"/>
              <p:cNvSpPr/>
              <p:nvPr/>
            </p:nvSpPr>
            <p:spPr>
              <a:xfrm>
                <a:off x="7524656" y="3729659"/>
                <a:ext cx="1367824" cy="1208754"/>
              </a:xfrm>
              <a:prstGeom prst="leftArrowCallout">
                <a:avLst>
                  <a:gd name="adj1" fmla="val 8751"/>
                  <a:gd name="adj2" fmla="val 10144"/>
                  <a:gd name="adj3" fmla="val 10609"/>
                  <a:gd name="adj4" fmla="val 82386"/>
                </a:avLst>
              </a:prstGeom>
              <a:solidFill>
                <a:srgbClr val="FFFFCC"/>
              </a:solidFill>
              <a:ln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de-DE" sz="1700" dirty="0" smtClean="0">
                    <a:solidFill>
                      <a:srgbClr val="FF9933"/>
                    </a:solidFill>
                  </a:rPr>
                  <a:t>Speicher-wert</a:t>
                </a:r>
              </a:p>
              <a:p>
                <a:pPr algn="ctr"/>
                <a:r>
                  <a:rPr lang="de-DE" sz="1300" b="0" dirty="0" smtClean="0">
                    <a:solidFill>
                      <a:srgbClr val="FF9933"/>
                    </a:solidFill>
                  </a:rPr>
                  <a:t>30-60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1300" b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ng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ml</m:t>
                        </m:r>
                      </m:den>
                    </m:f>
                  </m:oMath>
                </a14:m>
                <a:r>
                  <a:rPr lang="de-DE" sz="1300" dirty="0" smtClean="0">
                    <a:solidFill>
                      <a:srgbClr val="FF9933"/>
                    </a:solidFill>
                  </a:rPr>
                  <a:t>  </a:t>
                </a:r>
              </a:p>
              <a:p>
                <a:pPr algn="ctr"/>
                <a:r>
                  <a:rPr lang="de-DE" sz="1300" b="0" dirty="0" smtClean="0">
                    <a:solidFill>
                      <a:srgbClr val="FF9933"/>
                    </a:solidFill>
                  </a:rPr>
                  <a:t>75-100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1300" b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nmol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l</m:t>
                        </m:r>
                      </m:den>
                    </m:f>
                  </m:oMath>
                </a14:m>
                <a:r>
                  <a:rPr lang="de-DE" sz="1300" dirty="0">
                    <a:solidFill>
                      <a:srgbClr val="FF9933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9" name="Legende mit Pfeil nach links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656" y="3729659"/>
                <a:ext cx="1367824" cy="1208754"/>
              </a:xfrm>
              <a:prstGeom prst="leftArrowCallout">
                <a:avLst>
                  <a:gd name="adj1" fmla="val 8751"/>
                  <a:gd name="adj2" fmla="val 10144"/>
                  <a:gd name="adj3" fmla="val 10609"/>
                  <a:gd name="adj4" fmla="val 82386"/>
                </a:avLst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FF9933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egende mit Pfeil nach links 29"/>
          <p:cNvSpPr/>
          <p:nvPr/>
        </p:nvSpPr>
        <p:spPr>
          <a:xfrm>
            <a:off x="7524656" y="5809109"/>
            <a:ext cx="1367824" cy="640381"/>
          </a:xfrm>
          <a:prstGeom prst="leftArrowCallout">
            <a:avLst>
              <a:gd name="adj1" fmla="val 20288"/>
              <a:gd name="adj2" fmla="val 20556"/>
              <a:gd name="adj3" fmla="val 18046"/>
              <a:gd name="adj4" fmla="val 82386"/>
            </a:avLst>
          </a:prstGeom>
          <a:solidFill>
            <a:srgbClr val="FFFFCC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700" dirty="0" smtClean="0">
                <a:solidFill>
                  <a:srgbClr val="FF9933"/>
                </a:solidFill>
              </a:rPr>
              <a:t>Aktive Form</a:t>
            </a:r>
            <a:endParaRPr lang="de-DE" sz="1300" dirty="0">
              <a:solidFill>
                <a:srgbClr val="FF9933"/>
              </a:solidFill>
            </a:endParaRPr>
          </a:p>
        </p:txBody>
      </p:sp>
      <p:sp>
        <p:nvSpPr>
          <p:cNvPr id="31" name="Legende mit Pfeil nach links 30"/>
          <p:cNvSpPr/>
          <p:nvPr/>
        </p:nvSpPr>
        <p:spPr>
          <a:xfrm>
            <a:off x="7524656" y="2219189"/>
            <a:ext cx="1367824" cy="640381"/>
          </a:xfrm>
          <a:prstGeom prst="leftArrowCallout">
            <a:avLst>
              <a:gd name="adj1" fmla="val 20288"/>
              <a:gd name="adj2" fmla="val 20556"/>
              <a:gd name="adj3" fmla="val 18046"/>
              <a:gd name="adj4" fmla="val 82386"/>
            </a:avLst>
          </a:prstGeom>
          <a:solidFill>
            <a:srgbClr val="FFFFCC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700" dirty="0" smtClean="0">
                <a:solidFill>
                  <a:srgbClr val="FF9933"/>
                </a:solidFill>
              </a:rPr>
              <a:t>Vitamin D3</a:t>
            </a:r>
            <a:endParaRPr lang="de-DE" sz="13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2679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Bildschirmpräsentation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Sarina</dc:creator>
  <cp:lastModifiedBy>Sarina</cp:lastModifiedBy>
  <cp:revision>1</cp:revision>
  <dcterms:created xsi:type="dcterms:W3CDTF">2013-05-31T08:28:31Z</dcterms:created>
  <dcterms:modified xsi:type="dcterms:W3CDTF">2013-05-31T08:28:46Z</dcterms:modified>
</cp:coreProperties>
</file>