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AE02"/>
    <a:srgbClr val="F1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34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7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74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285750"/>
          </a:xfrm>
        </p:spPr>
        <p:txBody>
          <a:bodyPr/>
          <a:lstStyle>
            <a:lvl1pPr>
              <a:buNone/>
              <a:defRPr sz="1400">
                <a:solidFill>
                  <a:srgbClr val="797600"/>
                </a:solidFill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6645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66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7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98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4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66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69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37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1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D77F-562E-4AAC-9927-DAC9E9FA6C1E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F14C-ACCB-4AFF-AF9B-D9032A0CB9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3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4644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Schild-drüse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360040" y="1705124"/>
            <a:ext cx="5112568" cy="12918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accent2"/>
                </a:solidFill>
              </a:rPr>
              <a:t>Haut</a:t>
            </a: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  <a:p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32048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Provitamin D3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7-DHC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16504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904656" y="221534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904656" y="40103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Calcidiol</a:t>
            </a:r>
            <a:endParaRPr lang="de-DE" b="1" dirty="0">
              <a:solidFill>
                <a:srgbClr val="00B050"/>
              </a:solidFill>
            </a:endParaRPr>
          </a:p>
          <a:p>
            <a:pPr algn="ctr"/>
            <a:r>
              <a:rPr lang="de-DE" dirty="0">
                <a:solidFill>
                  <a:srgbClr val="00B050"/>
                </a:solidFill>
              </a:rPr>
              <a:t>25(OH)</a:t>
            </a:r>
            <a:r>
              <a:rPr lang="de-DE" baseline="-25000" dirty="0">
                <a:solidFill>
                  <a:srgbClr val="00B050"/>
                </a:solidFill>
              </a:rPr>
              <a:t>2</a:t>
            </a:r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5904656" y="580526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Calcitriol</a:t>
            </a:r>
            <a:endParaRPr lang="de-DE" b="1" dirty="0">
              <a:solidFill>
                <a:srgbClr val="00B050"/>
              </a:solidFill>
            </a:endParaRPr>
          </a:p>
          <a:p>
            <a:pPr algn="ctr"/>
            <a:r>
              <a:rPr lang="de-DE" dirty="0">
                <a:solidFill>
                  <a:srgbClr val="00B050"/>
                </a:solidFill>
              </a:rPr>
              <a:t>1,25(OH)</a:t>
            </a:r>
            <a:r>
              <a:rPr lang="de-DE" baseline="-25000" dirty="0">
                <a:solidFill>
                  <a:srgbClr val="00B050"/>
                </a:solidFill>
              </a:rPr>
              <a:t>2</a:t>
            </a:r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baseline="-25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872504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UVB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680520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Wärme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192688" y="1196752"/>
            <a:ext cx="1044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</a:rPr>
              <a:t>Nahrung</a:t>
            </a:r>
          </a:p>
        </p:txBody>
      </p:sp>
      <p:cxnSp>
        <p:nvCxnSpPr>
          <p:cNvPr id="14" name="Gerade Verbindung mit Pfeil 13"/>
          <p:cNvCxnSpPr>
            <a:stCxn id="6" idx="3"/>
            <a:endCxn id="7" idx="1"/>
          </p:cNvCxnSpPr>
          <p:nvPr/>
        </p:nvCxnSpPr>
        <p:spPr>
          <a:xfrm>
            <a:off x="2052048" y="2539380"/>
            <a:ext cx="86445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endCxn id="8" idx="1"/>
          </p:cNvCxnSpPr>
          <p:nvPr/>
        </p:nvCxnSpPr>
        <p:spPr>
          <a:xfrm>
            <a:off x="4536504" y="2534444"/>
            <a:ext cx="1368152" cy="4936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8" idx="2"/>
            <a:endCxn id="9" idx="0"/>
          </p:cNvCxnSpPr>
          <p:nvPr/>
        </p:nvCxnSpPr>
        <p:spPr>
          <a:xfrm>
            <a:off x="6714656" y="286341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6721264" y="4658376"/>
            <a:ext cx="0" cy="11468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17"/>
          <p:cNvSpPr/>
          <p:nvPr/>
        </p:nvSpPr>
        <p:spPr>
          <a:xfrm>
            <a:off x="6174596" y="299695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Leber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174596" y="4791912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Niere</a:t>
            </a:r>
          </a:p>
        </p:txBody>
      </p:sp>
      <p:cxnSp>
        <p:nvCxnSpPr>
          <p:cNvPr id="20" name="Gerade Verbindung mit Pfeil 19"/>
          <p:cNvCxnSpPr>
            <a:stCxn id="11" idx="2"/>
          </p:cNvCxnSpPr>
          <p:nvPr/>
        </p:nvCxnSpPr>
        <p:spPr>
          <a:xfrm>
            <a:off x="2394504" y="1556752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5202520" y="1551816"/>
            <a:ext cx="0" cy="98262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3" idx="2"/>
            <a:endCxn id="8" idx="0"/>
          </p:cNvCxnSpPr>
          <p:nvPr/>
        </p:nvCxnSpPr>
        <p:spPr>
          <a:xfrm flipH="1">
            <a:off x="6714656" y="1556752"/>
            <a:ext cx="32" cy="65859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4" idx="3"/>
            <a:endCxn id="19" idx="1"/>
          </p:cNvCxnSpPr>
          <p:nvPr/>
        </p:nvCxnSpPr>
        <p:spPr>
          <a:xfrm>
            <a:off x="5544616" y="5115948"/>
            <a:ext cx="62998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2052048" y="4010000"/>
            <a:ext cx="1080120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2"/>
                </a:solidFill>
              </a:rPr>
              <a:t>Blut</a:t>
            </a:r>
          </a:p>
        </p:txBody>
      </p:sp>
      <p:cxnSp>
        <p:nvCxnSpPr>
          <p:cNvPr id="25" name="Gerade Verbindung mit Pfeil 38"/>
          <p:cNvCxnSpPr>
            <a:stCxn id="10" idx="1"/>
            <a:endCxn id="24" idx="2"/>
          </p:cNvCxnSpPr>
          <p:nvPr/>
        </p:nvCxnSpPr>
        <p:spPr>
          <a:xfrm rot="10800000">
            <a:off x="2592108" y="4658072"/>
            <a:ext cx="3312548" cy="1471228"/>
          </a:xfrm>
          <a:prstGeom prst="bentConnector2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42"/>
          <p:cNvCxnSpPr>
            <a:stCxn id="24" idx="3"/>
            <a:endCxn id="4" idx="1"/>
          </p:cNvCxnSpPr>
          <p:nvPr/>
        </p:nvCxnSpPr>
        <p:spPr>
          <a:xfrm>
            <a:off x="3132168" y="4334036"/>
            <a:ext cx="1332328" cy="781912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432048" y="5123809"/>
            <a:ext cx="1561864" cy="10054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Kalzium</a:t>
            </a: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aus Nahrung oder Skelett</a:t>
            </a:r>
          </a:p>
        </p:txBody>
      </p:sp>
      <p:cxnSp>
        <p:nvCxnSpPr>
          <p:cNvPr id="28" name="Gerade Verbindung mit Pfeil 47"/>
          <p:cNvCxnSpPr>
            <a:stCxn id="27" idx="3"/>
            <a:endCxn id="24" idx="2"/>
          </p:cNvCxnSpPr>
          <p:nvPr/>
        </p:nvCxnSpPr>
        <p:spPr>
          <a:xfrm flipV="1">
            <a:off x="1993912" y="4658072"/>
            <a:ext cx="598196" cy="968483"/>
          </a:xfrm>
          <a:prstGeom prst="curved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Legende mit Pfeil nach links 28"/>
              <p:cNvSpPr/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solidFill>
                <a:srgbClr val="FFFFCC"/>
              </a:solidFill>
              <a:ln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de-DE" sz="1700" b="1" dirty="0">
                    <a:solidFill>
                      <a:srgbClr val="FF9933"/>
                    </a:solidFill>
                  </a:rPr>
                  <a:t>Speicher-wert</a:t>
                </a:r>
              </a:p>
              <a:p>
                <a:pPr algn="ctr"/>
                <a:r>
                  <a:rPr lang="de-DE" sz="1300" b="0" dirty="0">
                    <a:solidFill>
                      <a:srgbClr val="FF9933"/>
                    </a:solidFill>
                  </a:rPr>
                  <a:t>30-60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i="1" smtClean="0">
                            <a:solidFill>
                              <a:srgbClr val="FF99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ml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 </a:t>
                </a:r>
              </a:p>
              <a:p>
                <a:pPr algn="ctr"/>
                <a:r>
                  <a:rPr lang="de-DE" sz="1300" b="0" dirty="0">
                    <a:solidFill>
                      <a:srgbClr val="FF9933"/>
                    </a:solidFill>
                  </a:rPr>
                  <a:t>75-100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1300" b="0" i="1" smtClean="0">
                            <a:solidFill>
                              <a:srgbClr val="FF9933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nmol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300" b="0" i="0" smtClean="0">
                            <a:solidFill>
                              <a:srgbClr val="FF9933"/>
                            </a:solidFill>
                            <a:latin typeface="Cambria Math"/>
                          </a:rPr>
                          <m:t>l</m:t>
                        </m:r>
                      </m:den>
                    </m:f>
                  </m:oMath>
                </a14:m>
                <a:r>
                  <a:rPr lang="de-DE" sz="1300" dirty="0">
                    <a:solidFill>
                      <a:srgbClr val="FF9933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Legende mit Pfeil nach links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656" y="3729659"/>
                <a:ext cx="1367824" cy="1208754"/>
              </a:xfrm>
              <a:prstGeom prst="leftArrowCallout">
                <a:avLst>
                  <a:gd name="adj1" fmla="val 8751"/>
                  <a:gd name="adj2" fmla="val 10144"/>
                  <a:gd name="adj3" fmla="val 10609"/>
                  <a:gd name="adj4" fmla="val 82386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9933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egende mit Pfeil nach links 29"/>
          <p:cNvSpPr/>
          <p:nvPr/>
        </p:nvSpPr>
        <p:spPr>
          <a:xfrm>
            <a:off x="7524656" y="580910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b="1" dirty="0">
                <a:solidFill>
                  <a:srgbClr val="FF9933"/>
                </a:solidFill>
              </a:rPr>
              <a:t>Aktive Form</a:t>
            </a:r>
            <a:endParaRPr lang="de-DE" sz="1300" b="1" dirty="0">
              <a:solidFill>
                <a:srgbClr val="FF9933"/>
              </a:solidFill>
            </a:endParaRPr>
          </a:p>
        </p:txBody>
      </p:sp>
      <p:sp>
        <p:nvSpPr>
          <p:cNvPr id="31" name="Legende mit Pfeil nach links 30"/>
          <p:cNvSpPr/>
          <p:nvPr/>
        </p:nvSpPr>
        <p:spPr>
          <a:xfrm>
            <a:off x="7524656" y="2219189"/>
            <a:ext cx="1367824" cy="640381"/>
          </a:xfrm>
          <a:prstGeom prst="leftArrowCallout">
            <a:avLst>
              <a:gd name="adj1" fmla="val 20288"/>
              <a:gd name="adj2" fmla="val 20556"/>
              <a:gd name="adj3" fmla="val 18046"/>
              <a:gd name="adj4" fmla="val 82386"/>
            </a:avLst>
          </a:prstGeom>
          <a:solidFill>
            <a:srgbClr val="FFFFCC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700" b="1" dirty="0">
                <a:solidFill>
                  <a:srgbClr val="FF9933"/>
                </a:solidFill>
              </a:rPr>
              <a:t>Vitamin D3</a:t>
            </a:r>
            <a:endParaRPr lang="de-DE" sz="13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3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bgerundetes Rechteck 63"/>
          <p:cNvSpPr/>
          <p:nvPr/>
        </p:nvSpPr>
        <p:spPr>
          <a:xfrm>
            <a:off x="4648031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  <a:p>
            <a:pPr algn="ctr"/>
            <a:r>
              <a:rPr lang="de-DE" dirty="0">
                <a:solidFill>
                  <a:srgbClr val="00B050"/>
                </a:solidFill>
              </a:rPr>
              <a:t>Provitamin D3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Prävitamin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Calciol</a:t>
            </a:r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bgerundetes Rechteck 64"/>
          <p:cNvSpPr/>
          <p:nvPr/>
        </p:nvSpPr>
        <p:spPr>
          <a:xfrm>
            <a:off x="201412" y="392783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Suprasterole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Abgerundetes Rechteck 66"/>
          <p:cNvSpPr/>
          <p:nvPr/>
        </p:nvSpPr>
        <p:spPr>
          <a:xfrm>
            <a:off x="7232062" y="392783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5,6-Trans-vitamin D3</a:t>
            </a:r>
          </a:p>
        </p:txBody>
      </p:sp>
      <p:sp>
        <p:nvSpPr>
          <p:cNvPr id="68" name="Abgerundetes Rechteck 67"/>
          <p:cNvSpPr/>
          <p:nvPr/>
        </p:nvSpPr>
        <p:spPr>
          <a:xfrm>
            <a:off x="2100325" y="3943933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69" name="Gerade Verbindung mit Pfeil 68"/>
          <p:cNvCxnSpPr/>
          <p:nvPr/>
        </p:nvCxnSpPr>
        <p:spPr>
          <a:xfrm flipH="1">
            <a:off x="1818663" y="4159933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bgerundetes Rechteck 69"/>
          <p:cNvSpPr/>
          <p:nvPr/>
        </p:nvSpPr>
        <p:spPr>
          <a:xfrm>
            <a:off x="5489121" y="3950920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71" name="Gerade Verbindung mit Pfeil 70"/>
          <p:cNvCxnSpPr/>
          <p:nvPr/>
        </p:nvCxnSpPr>
        <p:spPr>
          <a:xfrm>
            <a:off x="5336735" y="4159933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bgerundetes Rechteck 26"/>
          <p:cNvSpPr/>
          <p:nvPr/>
        </p:nvSpPr>
        <p:spPr>
          <a:xfrm>
            <a:off x="3716735" y="5843496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25(OH)D3</a:t>
            </a:r>
          </a:p>
          <a:p>
            <a:pPr algn="ctr"/>
            <a:r>
              <a:rPr lang="de-DE" dirty="0" err="1">
                <a:solidFill>
                  <a:srgbClr val="00B050"/>
                </a:solidFill>
              </a:rPr>
              <a:t>Calcidiol</a:t>
            </a:r>
            <a:endParaRPr lang="de-DE" dirty="0">
              <a:solidFill>
                <a:srgbClr val="00B050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1821412" y="4365104"/>
            <a:ext cx="189257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5736714" y="4384539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?</a:t>
            </a:r>
          </a:p>
        </p:txBody>
      </p:sp>
      <p:cxnSp>
        <p:nvCxnSpPr>
          <p:cNvPr id="33" name="Gerade Verbindung mit Pfeil 32"/>
          <p:cNvCxnSpPr/>
          <p:nvPr/>
        </p:nvCxnSpPr>
        <p:spPr>
          <a:xfrm flipH="1">
            <a:off x="5328969" y="4384539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4648031" y="4989906"/>
            <a:ext cx="1332000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Leber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4657687" y="4575906"/>
            <a:ext cx="1" cy="12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63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bgerundetes Rechteck 63"/>
          <p:cNvSpPr/>
          <p:nvPr/>
        </p:nvSpPr>
        <p:spPr>
          <a:xfrm>
            <a:off x="4648031" y="3213000"/>
            <a:ext cx="1332000" cy="216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FF0000"/>
                </a:solidFill>
              </a:rPr>
              <a:t>Wärme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683397" y="116632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7-DHC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694031" y="202470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rgbClr val="00B050"/>
                </a:solidFill>
              </a:rPr>
              <a:t>Previtamin</a:t>
            </a:r>
            <a:r>
              <a:rPr lang="de-DE" b="1" dirty="0">
                <a:solidFill>
                  <a:srgbClr val="00B050"/>
                </a:solidFill>
              </a:rPr>
              <a:t> D3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3716737" y="3927834"/>
            <a:ext cx="1620000" cy="648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00B050"/>
                </a:solidFill>
              </a:rPr>
              <a:t>Vitamin D3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648031" y="980728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657686" y="2672776"/>
            <a:ext cx="1" cy="1260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bgerundetes Rechteck 39"/>
          <p:cNvSpPr/>
          <p:nvPr/>
        </p:nvSpPr>
        <p:spPr>
          <a:xfrm>
            <a:off x="190146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Lumisterol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7232062" y="2024704"/>
            <a:ext cx="1620000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accent6">
                    <a:lumMod val="75000"/>
                  </a:schemeClr>
                </a:solidFill>
              </a:rPr>
              <a:t>Tachysterol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5489123" y="199572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103074" y="20703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H="1">
            <a:off x="1821412" y="22863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1903470" y="2466317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310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5610632" y="2438785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2937100" y="1196776"/>
            <a:ext cx="1332000" cy="2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accent1"/>
                </a:solidFill>
              </a:rPr>
              <a:t>290 – 335 </a:t>
            </a:r>
            <a:r>
              <a:rPr lang="de-DE" sz="1600" dirty="0" err="1">
                <a:solidFill>
                  <a:schemeClr val="accent1"/>
                </a:solidFill>
              </a:rPr>
              <a:t>nm</a:t>
            </a:r>
            <a:endParaRPr lang="de-DE" sz="1600" dirty="0">
              <a:solidFill>
                <a:schemeClr val="accent1"/>
              </a:solidFill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1821412" y="2463056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H="1">
            <a:off x="5336736" y="2438785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5336737" y="2204740"/>
            <a:ext cx="189532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269100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4647052" y="764704"/>
            <a:ext cx="0" cy="12600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591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Bildschirmpräsentation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 Math</vt:lpstr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</dc:creator>
  <cp:lastModifiedBy>Sarina Wunderlich</cp:lastModifiedBy>
  <cp:revision>7</cp:revision>
  <dcterms:created xsi:type="dcterms:W3CDTF">2016-10-19T08:26:38Z</dcterms:created>
  <dcterms:modified xsi:type="dcterms:W3CDTF">2021-09-01T08:07:54Z</dcterms:modified>
</cp:coreProperties>
</file>