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>
        <p:scale>
          <a:sx n="75" d="100"/>
          <a:sy n="75" d="100"/>
        </p:scale>
        <p:origin x="-1017" y="7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FE4C3-45F6-4A86-8418-E9A81DD6F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BD037DD-E6FB-446B-BF87-4956EA81F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EEA5FA-D70A-45DC-85EB-855545B7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FB12C-7B89-455D-B47C-3D81197A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9F2E53-54C4-4870-848B-4E90EEAE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72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D1541-898C-4060-99EC-9161B2D67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55D6CA-4C5D-4622-90C8-D74A108E3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84507D-CDAD-47F3-B8C5-6849FEDA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D72A6-3521-4E22-93B1-786B5D69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E06A1B-EB90-4FA8-8055-FCEA6AED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27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79EB721-FDB1-4B29-A087-A66726E47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217F74-0B51-4DBD-B50B-BB6D2BC52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8CC190-E15E-4EC7-AE9C-50D89D9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24A146-6E3D-4921-81AA-44ABCFE3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C9102-D083-45C1-B8D2-DDBF5A7F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61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AEA96-B80C-4370-838D-DA4641FC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A73A33-F8E6-4A81-883A-7B455422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CC13D2-8DA8-4E3D-9EEF-5D344511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D6639-DEC6-4850-9230-509E1352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069292-DEC7-4208-A6FE-C0421BAA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9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BA026-1850-4137-B055-7BAC0D684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F8A72A-9831-47AB-8728-15541955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D61065-331F-46DC-833A-D7918C58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270B91-4A5A-4FB2-82D5-E3BCE6DF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0D21A9-296A-429B-B919-8F25D87A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98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75A9A-5344-44AD-81BD-5555E657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76EB3B-39B8-441D-90DC-DCD7790D2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FA07AB-445E-448F-A8BC-BAD5DD09C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DD4721-9B6D-439B-8635-61DC2BB5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50E551-7547-4D40-9144-0CA8D7593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8935B-AE13-40CB-9FAB-0B9447EC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9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60F08-5811-4A9C-915C-761EB369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945B4D-E28D-4DC0-BC55-8B8C1F5FB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CE1540-85C2-4396-82DB-87CA12D7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9FA2D4-4888-4BCA-BDCF-2B65AE4D8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F145E3-C023-41DC-A213-2CC8187CD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9D9A26-DC38-43B9-AD44-1E5846F2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2C06DE-EEE7-4255-AC9D-D1EE7B63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36593F6-581D-4009-9070-A814CD45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6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446AF-377A-4E95-9C98-AA52C53A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2F11D5-919C-4782-B96C-3FE40DD9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0CA0F13-4E9D-450C-9D98-3ED80378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E8EAC8-0BB0-4605-85FE-083CBC79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26D7FD-3453-4A2A-BD91-4E7E58F0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4DC3600-4954-454E-9471-4AF3EE29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AEB5DC-5301-4DE7-8D51-C6724797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2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84CDB-2F6A-47D2-9BDD-890B7DD9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1C4033-01E7-4A3A-81B2-DEE2A176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DCDF00-DDFB-4CE0-B8CF-6D89F459E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D348AF-3DFD-4A3B-919D-2AB6AC095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0D66F0-C342-425E-A496-F255475A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9FAFCC-915B-4DD2-AEF9-F14B4B36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5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2D8B2-06A6-44DE-A7D7-41AA32FE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A172F7-DC6E-4D5E-89DC-F26AA9EE0B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F0CB82-63CE-405E-A9E1-EE1EDE41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49C0A0-3C28-440C-867D-AAA2319B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56B92A-9052-4088-AE70-2F3CF287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050755-A39F-41F4-A04C-51765A730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62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754BA7-03E1-4B2E-A1B6-8FA358BD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131862-CDB4-436A-A8F1-C60B090B9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632F59-55FA-45AF-9C46-40EDC8AF1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F554E-6298-47D2-8FDD-D076C06C8EEA}" type="datetimeFigureOut">
              <a:rPr lang="de-DE" smtClean="0"/>
              <a:t>14.07.2021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FD4958-C9FC-4132-8DE8-014C0C6BF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FADA8-8B2F-4FAC-9A93-F5F5F1397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F927-B49E-468A-9649-D202826D05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0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F8E5F1A-9648-4920-B251-8EF6E4E3AFFE}"/>
              </a:ext>
            </a:extLst>
          </p:cNvPr>
          <p:cNvSpPr/>
          <p:nvPr/>
        </p:nvSpPr>
        <p:spPr>
          <a:xfrm>
            <a:off x="2260841" y="57150"/>
            <a:ext cx="9886709" cy="674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C1DB52F-3AB0-4A56-B037-EBFCC0817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859" y="3660782"/>
            <a:ext cx="2740364" cy="314006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49BBB47-4E81-450A-BA9D-61AFFE495FD4}"/>
              </a:ext>
            </a:extLst>
          </p:cNvPr>
          <p:cNvSpPr txBox="1"/>
          <p:nvPr/>
        </p:nvSpPr>
        <p:spPr>
          <a:xfrm>
            <a:off x="5830906" y="3850162"/>
            <a:ext cx="5091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60% </a:t>
            </a:r>
            <a:r>
              <a:rPr lang="de-DE" b="1" dirty="0" err="1">
                <a:solidFill>
                  <a:schemeClr val="accent4"/>
                </a:solidFill>
              </a:rPr>
              <a:t>Lumisterol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simulated</a:t>
            </a:r>
            <a:r>
              <a:rPr lang="de-DE" dirty="0"/>
              <a:t> </a:t>
            </a:r>
            <a:r>
              <a:rPr lang="de-DE" b="1" dirty="0" err="1">
                <a:solidFill>
                  <a:srgbClr val="FFC000"/>
                </a:solidFill>
              </a:rPr>
              <a:t>sunlight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8E8D930-9222-4D30-B615-61107918970F}"/>
              </a:ext>
            </a:extLst>
          </p:cNvPr>
          <p:cNvSpPr txBox="1"/>
          <p:nvPr/>
        </p:nvSpPr>
        <p:spPr>
          <a:xfrm>
            <a:off x="5830907" y="5985100"/>
            <a:ext cx="515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~8% </a:t>
            </a:r>
            <a:r>
              <a:rPr lang="de-DE" b="1" dirty="0" err="1">
                <a:solidFill>
                  <a:schemeClr val="accent2">
                    <a:lumMod val="75000"/>
                  </a:schemeClr>
                </a:solidFill>
              </a:rPr>
              <a:t>Tachysterol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simulated</a:t>
            </a:r>
            <a:r>
              <a:rPr lang="de-DE" dirty="0"/>
              <a:t> </a:t>
            </a:r>
            <a:r>
              <a:rPr lang="de-DE" b="1" dirty="0" err="1">
                <a:solidFill>
                  <a:srgbClr val="FFC000"/>
                </a:solidFill>
              </a:rPr>
              <a:t>sunlight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03ECCBE-4E7D-4459-BA73-67C30C888DC3}"/>
              </a:ext>
            </a:extLst>
          </p:cNvPr>
          <p:cNvSpPr txBox="1"/>
          <p:nvPr/>
        </p:nvSpPr>
        <p:spPr>
          <a:xfrm>
            <a:off x="5830907" y="5694648"/>
            <a:ext cx="589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~10% </a:t>
            </a:r>
            <a:r>
              <a:rPr lang="de-DE" b="1" dirty="0" err="1">
                <a:solidFill>
                  <a:schemeClr val="accent4"/>
                </a:solidFill>
              </a:rPr>
              <a:t>Lumisterol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>
                <a:solidFill>
                  <a:srgbClr val="7030A0"/>
                </a:solidFill>
              </a:rPr>
              <a:t>290-302 </a:t>
            </a:r>
            <a:r>
              <a:rPr lang="de-DE" b="1" dirty="0" err="1">
                <a:solidFill>
                  <a:srgbClr val="7030A0"/>
                </a:solidFill>
              </a:rPr>
              <a:t>nm</a:t>
            </a:r>
            <a:r>
              <a:rPr lang="de-DE" b="1" dirty="0">
                <a:solidFill>
                  <a:srgbClr val="7030A0"/>
                </a:solidFill>
              </a:rPr>
              <a:t> </a:t>
            </a:r>
            <a:r>
              <a:rPr lang="de-DE" b="1" dirty="0" err="1">
                <a:solidFill>
                  <a:srgbClr val="7030A0"/>
                </a:solidFill>
              </a:rPr>
              <a:t>narrow</a:t>
            </a:r>
            <a:r>
              <a:rPr lang="de-DE" b="1" dirty="0">
                <a:solidFill>
                  <a:srgbClr val="7030A0"/>
                </a:solidFill>
              </a:rPr>
              <a:t> band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33A07EE-03AA-4C19-B40C-BC62FDEE182B}"/>
              </a:ext>
            </a:extLst>
          </p:cNvPr>
          <p:cNvSpPr txBox="1"/>
          <p:nvPr/>
        </p:nvSpPr>
        <p:spPr>
          <a:xfrm>
            <a:off x="5793761" y="4975542"/>
            <a:ext cx="583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30% </a:t>
            </a:r>
            <a:r>
              <a:rPr lang="de-DE" b="1" dirty="0" err="1">
                <a:solidFill>
                  <a:schemeClr val="accent2">
                    <a:lumMod val="75000"/>
                  </a:schemeClr>
                </a:solidFill>
              </a:rPr>
              <a:t>Tachysterol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>
                <a:solidFill>
                  <a:srgbClr val="7030A0"/>
                </a:solidFill>
              </a:rPr>
              <a:t>290-302 </a:t>
            </a:r>
            <a:r>
              <a:rPr lang="de-DE" b="1" dirty="0" err="1">
                <a:solidFill>
                  <a:srgbClr val="7030A0"/>
                </a:solidFill>
              </a:rPr>
              <a:t>nm</a:t>
            </a:r>
            <a:r>
              <a:rPr lang="de-DE" b="1" dirty="0">
                <a:solidFill>
                  <a:srgbClr val="7030A0"/>
                </a:solidFill>
              </a:rPr>
              <a:t> </a:t>
            </a:r>
            <a:r>
              <a:rPr lang="de-DE" b="1" dirty="0" err="1">
                <a:solidFill>
                  <a:srgbClr val="7030A0"/>
                </a:solidFill>
              </a:rPr>
              <a:t>narrow</a:t>
            </a:r>
            <a:r>
              <a:rPr lang="de-DE" b="1" dirty="0">
                <a:solidFill>
                  <a:srgbClr val="7030A0"/>
                </a:solidFill>
              </a:rPr>
              <a:t> band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00DFB3-F692-4A7B-8B27-D5067AB53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50" y="57150"/>
            <a:ext cx="2943426" cy="3616098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3C25448-5377-446F-8D83-F19E0A40AB9A}"/>
              </a:ext>
            </a:extLst>
          </p:cNvPr>
          <p:cNvSpPr txBox="1"/>
          <p:nvPr/>
        </p:nvSpPr>
        <p:spPr>
          <a:xfrm>
            <a:off x="5897592" y="318902"/>
            <a:ext cx="5350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80% </a:t>
            </a:r>
            <a:r>
              <a:rPr lang="de-DE" b="1" dirty="0">
                <a:solidFill>
                  <a:schemeClr val="accent5"/>
                </a:solidFill>
              </a:rPr>
              <a:t>preD3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>
                <a:solidFill>
                  <a:srgbClr val="7030A0"/>
                </a:solidFill>
              </a:rPr>
              <a:t>290-302 </a:t>
            </a:r>
            <a:r>
              <a:rPr lang="de-DE" b="1" dirty="0" err="1">
                <a:solidFill>
                  <a:srgbClr val="7030A0"/>
                </a:solidFill>
              </a:rPr>
              <a:t>nm</a:t>
            </a:r>
            <a:r>
              <a:rPr lang="de-DE" b="1" dirty="0">
                <a:solidFill>
                  <a:srgbClr val="7030A0"/>
                </a:solidFill>
              </a:rPr>
              <a:t> </a:t>
            </a:r>
            <a:r>
              <a:rPr lang="de-DE" b="1" dirty="0" err="1">
                <a:solidFill>
                  <a:srgbClr val="7030A0"/>
                </a:solidFill>
              </a:rPr>
              <a:t>narrow</a:t>
            </a:r>
            <a:r>
              <a:rPr lang="de-DE" b="1" dirty="0">
                <a:solidFill>
                  <a:srgbClr val="7030A0"/>
                </a:solidFill>
              </a:rPr>
              <a:t> band</a:t>
            </a:r>
            <a:br>
              <a:rPr lang="de-DE" b="1" dirty="0">
                <a:solidFill>
                  <a:srgbClr val="7030A0"/>
                </a:solidFill>
              </a:rPr>
            </a:br>
            <a:r>
              <a:rPr lang="de-DE" dirty="0"/>
              <a:t>(solid </a:t>
            </a:r>
            <a:r>
              <a:rPr lang="de-DE" dirty="0" err="1"/>
              <a:t>line</a:t>
            </a:r>
            <a:r>
              <a:rPr lang="de-DE" dirty="0"/>
              <a:t> = in human </a:t>
            </a:r>
            <a:r>
              <a:rPr lang="de-DE" dirty="0" err="1"/>
              <a:t>dermis</a:t>
            </a:r>
            <a:r>
              <a:rPr lang="de-DE" dirty="0"/>
              <a:t>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699A729-5FDE-4340-A9DD-B3BEB440D63B}"/>
              </a:ext>
            </a:extLst>
          </p:cNvPr>
          <p:cNvSpPr txBox="1"/>
          <p:nvPr/>
        </p:nvSpPr>
        <p:spPr>
          <a:xfrm>
            <a:off x="5894223" y="2350319"/>
            <a:ext cx="4667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20% </a:t>
            </a:r>
            <a:r>
              <a:rPr lang="de-DE" b="1" dirty="0">
                <a:solidFill>
                  <a:schemeClr val="accent5"/>
                </a:solidFill>
              </a:rPr>
              <a:t>preD3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exposed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simulated</a:t>
            </a:r>
            <a:r>
              <a:rPr lang="de-DE" dirty="0"/>
              <a:t> </a:t>
            </a:r>
            <a:r>
              <a:rPr lang="de-DE" b="1" dirty="0" err="1">
                <a:solidFill>
                  <a:srgbClr val="FFC000"/>
                </a:solidFill>
              </a:rPr>
              <a:t>sunlight</a:t>
            </a:r>
            <a:br>
              <a:rPr lang="de-DE" b="1" dirty="0">
                <a:solidFill>
                  <a:srgbClr val="7030A0"/>
                </a:solidFill>
              </a:rPr>
            </a:br>
            <a:r>
              <a:rPr lang="de-DE" dirty="0"/>
              <a:t>(solid </a:t>
            </a:r>
            <a:r>
              <a:rPr lang="de-DE" dirty="0" err="1"/>
              <a:t>line</a:t>
            </a:r>
            <a:r>
              <a:rPr lang="de-DE" dirty="0"/>
              <a:t> = in human </a:t>
            </a:r>
            <a:r>
              <a:rPr lang="de-DE" dirty="0" err="1"/>
              <a:t>dermis</a:t>
            </a:r>
            <a:r>
              <a:rPr lang="de-DE" dirty="0"/>
              <a:t>)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3A12450-1C8E-4DCC-806F-93E3D92171E2}"/>
              </a:ext>
            </a:extLst>
          </p:cNvPr>
          <p:cNvSpPr txBox="1"/>
          <p:nvPr/>
        </p:nvSpPr>
        <p:spPr>
          <a:xfrm rot="16200000">
            <a:off x="-441807" y="3183500"/>
            <a:ext cx="6143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Fig 2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en-US" sz="1400" dirty="0" err="1"/>
              <a:t>MacLaughlin</a:t>
            </a:r>
            <a:r>
              <a:rPr lang="en-US" sz="1400" dirty="0"/>
              <a:t>, J., Anderson, R. &amp; </a:t>
            </a:r>
            <a:r>
              <a:rPr lang="en-US" sz="1400" dirty="0" err="1"/>
              <a:t>Holick</a:t>
            </a:r>
            <a:r>
              <a:rPr lang="en-US" sz="1400" dirty="0"/>
              <a:t>, M. F. (1982) Spectral character of sunlight modulates photosynthesis of </a:t>
            </a:r>
            <a:r>
              <a:rPr lang="en-US" sz="1400" dirty="0" err="1"/>
              <a:t>previtamin</a:t>
            </a:r>
            <a:r>
              <a:rPr lang="en-US" sz="1400" dirty="0"/>
              <a:t> D3 and its </a:t>
            </a:r>
            <a:r>
              <a:rPr lang="en-US" sz="1400" dirty="0" err="1"/>
              <a:t>photoisomers</a:t>
            </a:r>
            <a:r>
              <a:rPr lang="en-US" sz="1400" dirty="0"/>
              <a:t> in human skin. </a:t>
            </a:r>
            <a:r>
              <a:rPr lang="en-US" sz="1400" i="1" dirty="0"/>
              <a:t>Science</a:t>
            </a:r>
            <a:r>
              <a:rPr lang="en-US" sz="1400" dirty="0"/>
              <a:t>, 216 1001–1003. </a:t>
            </a:r>
            <a:endParaRPr lang="de-DE" sz="1400" dirty="0"/>
          </a:p>
        </p:txBody>
      </p:sp>
      <p:pic>
        <p:nvPicPr>
          <p:cNvPr id="1026" name="Picture 2" descr="Simulation of the development of the Vitamin D3 photoproducts">
            <a:extLst>
              <a:ext uri="{FF2B5EF4-FFF2-40B4-BE49-F238E27FC236}">
                <a16:creationId xmlns:a16="http://schemas.microsoft.com/office/drawing/2014/main" id="{0B27E99A-9A46-4567-830E-29FFB9477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915" y="716383"/>
            <a:ext cx="245808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ECD180FE-67B9-49C7-83BF-A02E62C0D473}"/>
              </a:ext>
            </a:extLst>
          </p:cNvPr>
          <p:cNvSpPr txBox="1"/>
          <p:nvPr/>
        </p:nvSpPr>
        <p:spPr>
          <a:xfrm>
            <a:off x="7914010" y="1302607"/>
            <a:ext cx="2462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lamps.licht-im-terrarium.de</a:t>
            </a:r>
          </a:p>
          <a:p>
            <a:r>
              <a:rPr lang="de-DE" sz="1400" dirty="0" err="1"/>
              <a:t>Calculation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every</a:t>
            </a:r>
            <a:r>
              <a:rPr lang="de-DE" sz="1400" dirty="0"/>
              <a:t> </a:t>
            </a:r>
            <a:r>
              <a:rPr lang="de-DE" sz="1400" dirty="0" err="1"/>
              <a:t>spectrum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4905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Wunderlich, Sarina</dc:creator>
  <cp:lastModifiedBy>Wunderlich, Sarina</cp:lastModifiedBy>
  <cp:revision>3</cp:revision>
  <dcterms:created xsi:type="dcterms:W3CDTF">2021-07-14T06:47:52Z</dcterms:created>
  <dcterms:modified xsi:type="dcterms:W3CDTF">2021-07-14T07:12:17Z</dcterms:modified>
</cp:coreProperties>
</file>