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1" autoAdjust="0"/>
    <p:restoredTop sz="94660"/>
  </p:normalViewPr>
  <p:slideViewPr>
    <p:cSldViewPr snapToGrid="0">
      <p:cViewPr>
        <p:scale>
          <a:sx n="75" d="100"/>
          <a:sy n="75" d="100"/>
        </p:scale>
        <p:origin x="1880" y="-4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67462"/>
            <a:ext cx="5829300" cy="375991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672376"/>
            <a:ext cx="5143500" cy="260744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04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85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74987"/>
            <a:ext cx="1478756" cy="91523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74987"/>
            <a:ext cx="4350544" cy="91523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05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93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692444"/>
            <a:ext cx="5915025" cy="449240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227345"/>
            <a:ext cx="5915025" cy="236244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01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874937"/>
            <a:ext cx="2914650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874937"/>
            <a:ext cx="2914650" cy="68523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29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4990"/>
            <a:ext cx="5915025" cy="208745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647443"/>
            <a:ext cx="2901255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944914"/>
            <a:ext cx="2901255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647443"/>
            <a:ext cx="2915543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944914"/>
            <a:ext cx="2915543" cy="58023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79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86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54968"/>
            <a:ext cx="3471863" cy="7674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54968"/>
            <a:ext cx="3471863" cy="767483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15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74990"/>
            <a:ext cx="5915025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874937"/>
            <a:ext cx="5915025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5D66-42AD-46AD-8A3E-68F7304EF50A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0009783"/>
            <a:ext cx="231457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4A34-279B-42FD-82BD-23B8531ED1F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30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C8E193FA-5965-4389-B314-748A7D0B3349}"/>
              </a:ext>
            </a:extLst>
          </p:cNvPr>
          <p:cNvSpPr/>
          <p:nvPr/>
        </p:nvSpPr>
        <p:spPr>
          <a:xfrm>
            <a:off x="144235" y="2562326"/>
            <a:ext cx="6570412" cy="2268000"/>
          </a:xfrm>
          <a:prstGeom prst="roundRect">
            <a:avLst>
              <a:gd name="adj" fmla="val 45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1042" name="Picture 18">
            <a:extLst>
              <a:ext uri="{FF2B5EF4-FFF2-40B4-BE49-F238E27FC236}">
                <a16:creationId xmlns:a16="http://schemas.microsoft.com/office/drawing/2014/main" id="{0BC692F0-22F5-40B4-ABDA-FE0D79E69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668" y="2667852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8EAFEBA4-B482-4A62-9DCC-2D5C4F719286}"/>
              </a:ext>
            </a:extLst>
          </p:cNvPr>
          <p:cNvSpPr/>
          <p:nvPr/>
        </p:nvSpPr>
        <p:spPr>
          <a:xfrm>
            <a:off x="149702" y="5667929"/>
            <a:ext cx="6570412" cy="2160000"/>
          </a:xfrm>
          <a:prstGeom prst="roundRect">
            <a:avLst>
              <a:gd name="adj" fmla="val 62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939B7E50-2D75-4962-A80A-C6A513C60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41" y="5718813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00B03F21-1A94-4CE8-AB45-3F990A92F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76" y="5716246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80EF9743-58C2-4DB5-9211-528B77176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2" y="2664908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450C41C-AB13-4F8C-9345-00B132EE32A0}"/>
              </a:ext>
            </a:extLst>
          </p:cNvPr>
          <p:cNvSpPr/>
          <p:nvPr/>
        </p:nvSpPr>
        <p:spPr>
          <a:xfrm>
            <a:off x="1036864" y="53280"/>
            <a:ext cx="4784272" cy="527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Warum LEDs für Reptilien nicht weiß sind: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4CF40A6-D028-4467-AA2B-85864BDE71A4}"/>
              </a:ext>
            </a:extLst>
          </p:cNvPr>
          <p:cNvSpPr/>
          <p:nvPr/>
        </p:nvSpPr>
        <p:spPr>
          <a:xfrm>
            <a:off x="144236" y="684653"/>
            <a:ext cx="3203121" cy="810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Im Menschlichen Auge gibt es drei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 (Zapfen), die blaues, grünes und oranges Licht sehen.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F2B5345-E1FC-497B-B35A-EADA36F80EBF}"/>
              </a:ext>
            </a:extLst>
          </p:cNvPr>
          <p:cNvSpPr/>
          <p:nvPr/>
        </p:nvSpPr>
        <p:spPr>
          <a:xfrm>
            <a:off x="3510647" y="684653"/>
            <a:ext cx="3204000" cy="12191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Schlangen und Geckos haben auch drei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, die aber UVA, Blau und Grün sehen. Echsen und Schild-kröten haben vier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 (UVA, Blau, Grün Rot). 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E80C936B-D739-4432-AD20-E69B440C2246}"/>
              </a:ext>
            </a:extLst>
          </p:cNvPr>
          <p:cNvSpPr/>
          <p:nvPr/>
        </p:nvSpPr>
        <p:spPr>
          <a:xfrm>
            <a:off x="144235" y="1980055"/>
            <a:ext cx="6570412" cy="527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Das Lichtspektrum einer Lampe erzeugt ein elektrisches Signal bei den drei oder vier </a:t>
            </a:r>
            <a:r>
              <a:rPr lang="de-DE" sz="1400" dirty="0" err="1">
                <a:solidFill>
                  <a:schemeClr val="tx1"/>
                </a:solidFill>
              </a:rPr>
              <a:t>Photorezeptoren</a:t>
            </a:r>
            <a:r>
              <a:rPr lang="de-DE" sz="1400" dirty="0">
                <a:solidFill>
                  <a:schemeClr val="tx1"/>
                </a:solidFill>
              </a:rPr>
              <a:t>. Die meisten Details des Spektrums gehen dabei verloren.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BB30B0E-29DF-457E-91D4-360DFEF24C8B}"/>
              </a:ext>
            </a:extLst>
          </p:cNvPr>
          <p:cNvSpPr txBox="1"/>
          <p:nvPr/>
        </p:nvSpPr>
        <p:spPr>
          <a:xfrm>
            <a:off x="1550832" y="3335182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rgbClr val="00B050"/>
                </a:solidFill>
              </a:rPr>
              <a:t>Zum Vergleich: Sonnenspektrum</a:t>
            </a:r>
            <a:br>
              <a:rPr lang="de-DE" sz="1200" dirty="0">
                <a:solidFill>
                  <a:srgbClr val="00B050"/>
                </a:solidFill>
              </a:rPr>
            </a:br>
            <a:r>
              <a:rPr lang="de-DE" sz="1200" dirty="0">
                <a:solidFill>
                  <a:srgbClr val="00B050"/>
                </a:solidFill>
              </a:rPr>
              <a:t>(skaliert auf selbe Intensität)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7E3D9E1-0967-4FC9-A1AC-9C5EF5F9DE72}"/>
              </a:ext>
            </a:extLst>
          </p:cNvPr>
          <p:cNvSpPr txBox="1"/>
          <p:nvPr/>
        </p:nvSpPr>
        <p:spPr>
          <a:xfrm>
            <a:off x="4582886" y="288174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7030A0"/>
                </a:solidFill>
              </a:rPr>
              <a:t>L</a:t>
            </a:r>
            <a:r>
              <a:rPr lang="de-DE" sz="1200" dirty="0">
                <a:solidFill>
                  <a:srgbClr val="002060"/>
                </a:solidFill>
              </a:rPr>
              <a:t>E</a:t>
            </a:r>
            <a:r>
              <a:rPr lang="de-DE" sz="1200" dirty="0">
                <a:solidFill>
                  <a:srgbClr val="0070C0"/>
                </a:solidFill>
              </a:rPr>
              <a:t>D</a:t>
            </a:r>
            <a:r>
              <a:rPr lang="de-DE" sz="1200" dirty="0">
                <a:solidFill>
                  <a:srgbClr val="00B0F0"/>
                </a:solidFill>
              </a:rPr>
              <a:t>-S</a:t>
            </a:r>
            <a:r>
              <a:rPr lang="de-DE" sz="1200" dirty="0">
                <a:solidFill>
                  <a:srgbClr val="00B050"/>
                </a:solidFill>
              </a:rPr>
              <a:t>p</a:t>
            </a:r>
            <a:r>
              <a:rPr lang="de-DE" sz="1200" dirty="0">
                <a:solidFill>
                  <a:srgbClr val="92D050"/>
                </a:solidFill>
              </a:rPr>
              <a:t>e</a:t>
            </a:r>
            <a:r>
              <a:rPr lang="de-DE" sz="1200" dirty="0">
                <a:solidFill>
                  <a:srgbClr val="FFFF00"/>
                </a:solidFill>
              </a:rPr>
              <a:t>kt</a:t>
            </a:r>
            <a:r>
              <a:rPr lang="de-DE" sz="1200" dirty="0">
                <a:solidFill>
                  <a:srgbClr val="FFC000"/>
                </a:solidFill>
              </a:rPr>
              <a:t>r</a:t>
            </a:r>
            <a:r>
              <a:rPr lang="de-DE" sz="1200" dirty="0">
                <a:solidFill>
                  <a:srgbClr val="FF0000"/>
                </a:solidFill>
              </a:rPr>
              <a:t>u</a:t>
            </a:r>
            <a:r>
              <a:rPr lang="de-DE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C3A21BC-C497-4A26-9CAC-FACF107C6951}"/>
              </a:ext>
            </a:extLst>
          </p:cNvPr>
          <p:cNvSpPr txBox="1"/>
          <p:nvPr/>
        </p:nvSpPr>
        <p:spPr>
          <a:xfrm>
            <a:off x="1064079" y="2843039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7030A0"/>
                </a:solidFill>
              </a:rPr>
              <a:t>L</a:t>
            </a:r>
            <a:r>
              <a:rPr lang="de-DE" sz="1200" dirty="0">
                <a:solidFill>
                  <a:srgbClr val="002060"/>
                </a:solidFill>
              </a:rPr>
              <a:t>E</a:t>
            </a:r>
            <a:r>
              <a:rPr lang="de-DE" sz="1200" dirty="0">
                <a:solidFill>
                  <a:srgbClr val="0070C0"/>
                </a:solidFill>
              </a:rPr>
              <a:t>D</a:t>
            </a:r>
            <a:r>
              <a:rPr lang="de-DE" sz="1200" dirty="0">
                <a:solidFill>
                  <a:srgbClr val="00B0F0"/>
                </a:solidFill>
              </a:rPr>
              <a:t>-S</a:t>
            </a:r>
            <a:r>
              <a:rPr lang="de-DE" sz="1200" dirty="0">
                <a:solidFill>
                  <a:srgbClr val="00B050"/>
                </a:solidFill>
              </a:rPr>
              <a:t>p</a:t>
            </a:r>
            <a:r>
              <a:rPr lang="de-DE" sz="1200" dirty="0">
                <a:solidFill>
                  <a:srgbClr val="92D050"/>
                </a:solidFill>
              </a:rPr>
              <a:t>e</a:t>
            </a:r>
            <a:r>
              <a:rPr lang="de-DE" sz="1200" dirty="0">
                <a:solidFill>
                  <a:srgbClr val="FFFF00"/>
                </a:solidFill>
              </a:rPr>
              <a:t>kt</a:t>
            </a:r>
            <a:r>
              <a:rPr lang="de-DE" sz="1200" dirty="0">
                <a:solidFill>
                  <a:srgbClr val="FFC000"/>
                </a:solidFill>
              </a:rPr>
              <a:t>r</a:t>
            </a:r>
            <a:r>
              <a:rPr lang="de-DE" sz="1200" dirty="0">
                <a:solidFill>
                  <a:srgbClr val="FF0000"/>
                </a:solidFill>
              </a:rPr>
              <a:t>u</a:t>
            </a:r>
            <a:r>
              <a:rPr lang="de-DE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F2206F1-4D99-4744-BC6F-1F2DA56BB9E9}"/>
              </a:ext>
            </a:extLst>
          </p:cNvPr>
          <p:cNvSpPr txBox="1"/>
          <p:nvPr/>
        </p:nvSpPr>
        <p:spPr>
          <a:xfrm>
            <a:off x="1807537" y="3823266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Signal der 3 oder 4 Zapfen (LED)</a:t>
            </a:r>
          </a:p>
          <a:p>
            <a:pPr algn="ctr"/>
            <a:r>
              <a:rPr lang="de-DE" sz="1200" dirty="0">
                <a:solidFill>
                  <a:schemeClr val="accent6">
                    <a:lumMod val="75000"/>
                  </a:schemeClr>
                </a:solidFill>
              </a:rPr>
              <a:t>Signal der 3 /4 Zapfen (Sonne)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326569E-407A-4285-A4F6-E0C915370719}"/>
              </a:ext>
            </a:extLst>
          </p:cNvPr>
          <p:cNvCxnSpPr>
            <a:cxnSpLocks/>
          </p:cNvCxnSpPr>
          <p:nvPr/>
        </p:nvCxnSpPr>
        <p:spPr>
          <a:xfrm>
            <a:off x="4023661" y="4167924"/>
            <a:ext cx="189111" cy="5695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42B3ACFE-1C2E-4C48-AC7B-2B8F10C42FC9}"/>
              </a:ext>
            </a:extLst>
          </p:cNvPr>
          <p:cNvCxnSpPr>
            <a:cxnSpLocks/>
          </p:cNvCxnSpPr>
          <p:nvPr/>
        </p:nvCxnSpPr>
        <p:spPr>
          <a:xfrm flipH="1">
            <a:off x="1124858" y="3993914"/>
            <a:ext cx="921657" cy="152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F2A4F209-CD03-4A3A-8554-1806E4D05B4A}"/>
              </a:ext>
            </a:extLst>
          </p:cNvPr>
          <p:cNvCxnSpPr>
            <a:cxnSpLocks/>
          </p:cNvCxnSpPr>
          <p:nvPr/>
        </p:nvCxnSpPr>
        <p:spPr>
          <a:xfrm flipH="1" flipV="1">
            <a:off x="1184014" y="3818397"/>
            <a:ext cx="862500" cy="2986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6F2A4928-C88D-45AF-AF8A-8D2AC568F683}"/>
              </a:ext>
            </a:extLst>
          </p:cNvPr>
          <p:cNvCxnSpPr>
            <a:cxnSpLocks/>
          </p:cNvCxnSpPr>
          <p:nvPr/>
        </p:nvCxnSpPr>
        <p:spPr>
          <a:xfrm>
            <a:off x="4061536" y="3954894"/>
            <a:ext cx="157841" cy="3919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7A3BC43C-E39E-43B5-B7EB-E3751BEF99E9}"/>
              </a:ext>
            </a:extLst>
          </p:cNvPr>
          <p:cNvSpPr txBox="1"/>
          <p:nvPr/>
        </p:nvSpPr>
        <p:spPr>
          <a:xfrm>
            <a:off x="4023660" y="4579747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UV-Zapfen sieht bei LED nichts!</a:t>
            </a:r>
            <a:endParaRPr lang="de-DE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E18BCC6C-078A-4684-84AF-3811F07EE382}"/>
              </a:ext>
            </a:extLst>
          </p:cNvPr>
          <p:cNvCxnSpPr>
            <a:cxnSpLocks/>
          </p:cNvCxnSpPr>
          <p:nvPr/>
        </p:nvCxnSpPr>
        <p:spPr>
          <a:xfrm flipH="1" flipV="1">
            <a:off x="4275364" y="4404212"/>
            <a:ext cx="200692" cy="260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260EEBC3-F8AD-46D8-9FE8-20A06C8456AC}"/>
              </a:ext>
            </a:extLst>
          </p:cNvPr>
          <p:cNvSpPr/>
          <p:nvPr/>
        </p:nvSpPr>
        <p:spPr>
          <a:xfrm>
            <a:off x="144235" y="4861869"/>
            <a:ext cx="6570412" cy="760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Um die wahrgenommene Farbe zu bestimmen, werden die drei Zahlenwerte der Zapfen beim Mensch und bei Schlange/Gecko als Koordinaten (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) in ein Farbdreieck eingezeichnet. Bei Echsen</a:t>
            </a:r>
            <a:r>
              <a:rPr lang="de-DE" sz="1400">
                <a:solidFill>
                  <a:schemeClr val="tx1"/>
                </a:solidFill>
              </a:rPr>
              <a:t>/Schildkröten </a:t>
            </a:r>
            <a:r>
              <a:rPr lang="de-DE" sz="1400" dirty="0">
                <a:solidFill>
                  <a:schemeClr val="tx1"/>
                </a:solidFill>
              </a:rPr>
              <a:t>wäre es </a:t>
            </a:r>
            <a:r>
              <a:rPr lang="de-DE" sz="1400">
                <a:solidFill>
                  <a:schemeClr val="tx1"/>
                </a:solidFill>
              </a:rPr>
              <a:t>eine Farbpyramide.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91B29A1-C822-4D44-B630-6AE8AB0AB93B}"/>
              </a:ext>
            </a:extLst>
          </p:cNvPr>
          <p:cNvSpPr txBox="1"/>
          <p:nvPr/>
        </p:nvSpPr>
        <p:spPr>
          <a:xfrm>
            <a:off x="2237897" y="5770048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Äußere Linie: </a:t>
            </a:r>
            <a:r>
              <a:rPr lang="de-DE" sz="1200" dirty="0" err="1"/>
              <a:t>Farborte</a:t>
            </a:r>
            <a:r>
              <a:rPr lang="de-DE" sz="1200" dirty="0"/>
              <a:t> einzelner Wellenlängen; Farbe wie vom Menschen gesehen.</a:t>
            </a:r>
          </a:p>
          <a:p>
            <a:pPr algn="ctr"/>
            <a:endParaRPr lang="de-DE" sz="1200" dirty="0"/>
          </a:p>
          <a:p>
            <a:r>
              <a:rPr lang="de-DE" sz="1200" dirty="0"/>
              <a:t>Kreuze: </a:t>
            </a:r>
            <a:r>
              <a:rPr lang="de-DE" sz="1200" dirty="0" err="1"/>
              <a:t>Farborte</a:t>
            </a:r>
            <a:r>
              <a:rPr lang="de-DE" sz="1200" dirty="0"/>
              <a:t> von Sonnenlicht (Sonnenuntergang, Mittagssonne, Schatten, Bewölkt, …); Farbe wie vom Menschen gesehen (rötlich bei 2000 K, bläulich bei 7000 K).</a:t>
            </a:r>
          </a:p>
          <a:p>
            <a:endParaRPr lang="de-DE" sz="1200" dirty="0"/>
          </a:p>
          <a:p>
            <a:r>
              <a:rPr lang="de-DE" sz="1200" dirty="0"/>
              <a:t>Punkt: </a:t>
            </a:r>
            <a:r>
              <a:rPr lang="de-DE" sz="1200" dirty="0" err="1"/>
              <a:t>Farbort</a:t>
            </a:r>
            <a:r>
              <a:rPr lang="de-DE" sz="1200" dirty="0"/>
              <a:t> der LED.</a:t>
            </a: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9B2DC7F6-A0BF-4974-B063-E8941E6EB7EC}"/>
              </a:ext>
            </a:extLst>
          </p:cNvPr>
          <p:cNvCxnSpPr>
            <a:cxnSpLocks/>
          </p:cNvCxnSpPr>
          <p:nvPr/>
        </p:nvCxnSpPr>
        <p:spPr>
          <a:xfrm flipH="1">
            <a:off x="1064080" y="5902257"/>
            <a:ext cx="1253885" cy="236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6315641B-42CB-4274-B92C-9D705F543ED3}"/>
              </a:ext>
            </a:extLst>
          </p:cNvPr>
          <p:cNvCxnSpPr>
            <a:cxnSpLocks/>
          </p:cNvCxnSpPr>
          <p:nvPr/>
        </p:nvCxnSpPr>
        <p:spPr>
          <a:xfrm flipH="1">
            <a:off x="1321255" y="6621475"/>
            <a:ext cx="949873" cy="77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DED3F9D0-40DE-476F-A0F1-24E07D1A6E23}"/>
              </a:ext>
            </a:extLst>
          </p:cNvPr>
          <p:cNvCxnSpPr>
            <a:cxnSpLocks/>
          </p:cNvCxnSpPr>
          <p:nvPr/>
        </p:nvCxnSpPr>
        <p:spPr>
          <a:xfrm flipH="1" flipV="1">
            <a:off x="1216085" y="6783567"/>
            <a:ext cx="1055042" cy="927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825C97AD-3EC1-45A4-9683-DF12CC8A6033}"/>
              </a:ext>
            </a:extLst>
          </p:cNvPr>
          <p:cNvCxnSpPr>
            <a:cxnSpLocks/>
          </p:cNvCxnSpPr>
          <p:nvPr/>
        </p:nvCxnSpPr>
        <p:spPr>
          <a:xfrm flipV="1">
            <a:off x="3804558" y="6459181"/>
            <a:ext cx="1732189" cy="1251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ED8642E9-65DD-4059-A736-EBFA7CFF53F9}"/>
              </a:ext>
            </a:extLst>
          </p:cNvPr>
          <p:cNvCxnSpPr>
            <a:cxnSpLocks/>
          </p:cNvCxnSpPr>
          <p:nvPr/>
        </p:nvCxnSpPr>
        <p:spPr>
          <a:xfrm>
            <a:off x="4430486" y="6671313"/>
            <a:ext cx="1006928" cy="27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F8831492-15C0-40A4-B327-6A1C192C5657}"/>
              </a:ext>
            </a:extLst>
          </p:cNvPr>
          <p:cNvCxnSpPr>
            <a:cxnSpLocks/>
          </p:cNvCxnSpPr>
          <p:nvPr/>
        </p:nvCxnSpPr>
        <p:spPr>
          <a:xfrm>
            <a:off x="4375710" y="5902258"/>
            <a:ext cx="731760" cy="118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: abgerundete Ecken 50">
            <a:extLst>
              <a:ext uri="{FF2B5EF4-FFF2-40B4-BE49-F238E27FC236}">
                <a16:creationId xmlns:a16="http://schemas.microsoft.com/office/drawing/2014/main" id="{F1F69E7B-953C-48EF-AC34-9616FD108A98}"/>
              </a:ext>
            </a:extLst>
          </p:cNvPr>
          <p:cNvSpPr/>
          <p:nvPr/>
        </p:nvSpPr>
        <p:spPr>
          <a:xfrm>
            <a:off x="144236" y="7885274"/>
            <a:ext cx="3203121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Mensch: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der LED liegt zentral im Bereich der 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 von natürlichem Tageslicht. Die LED hat die gleiche Farbe wie ein Schwarzkörper mit 5000 Kelvin.</a:t>
            </a: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57C81110-5C5B-43D1-ACD4-62766ED2667B}"/>
              </a:ext>
            </a:extLst>
          </p:cNvPr>
          <p:cNvSpPr/>
          <p:nvPr/>
        </p:nvSpPr>
        <p:spPr>
          <a:xfrm>
            <a:off x="3510647" y="7885273"/>
            <a:ext cx="3204000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Reptil: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der LED liegt nicht im Bereich der </a:t>
            </a:r>
            <a:r>
              <a:rPr lang="de-DE" sz="1400" dirty="0" err="1">
                <a:solidFill>
                  <a:schemeClr val="tx1"/>
                </a:solidFill>
              </a:rPr>
              <a:t>Farborte</a:t>
            </a:r>
            <a:r>
              <a:rPr lang="de-DE" sz="1400" dirty="0">
                <a:solidFill>
                  <a:schemeClr val="tx1"/>
                </a:solidFill>
              </a:rPr>
              <a:t> von natürlichem Tageslicht sondern beim </a:t>
            </a:r>
            <a:r>
              <a:rPr lang="de-DE" sz="1400" dirty="0" err="1">
                <a:solidFill>
                  <a:schemeClr val="tx1"/>
                </a:solidFill>
              </a:rPr>
              <a:t>Farbort</a:t>
            </a:r>
            <a:r>
              <a:rPr lang="de-DE" sz="1400" dirty="0">
                <a:solidFill>
                  <a:schemeClr val="tx1"/>
                </a:solidFill>
              </a:rPr>
              <a:t> von Licht mit 470 </a:t>
            </a:r>
            <a:r>
              <a:rPr lang="de-DE" sz="1400" dirty="0" err="1">
                <a:solidFill>
                  <a:schemeClr val="tx1"/>
                </a:solidFill>
              </a:rPr>
              <a:t>nm</a:t>
            </a:r>
            <a:r>
              <a:rPr lang="de-DE" sz="1400" dirty="0">
                <a:solidFill>
                  <a:schemeClr val="tx1"/>
                </a:solidFill>
              </a:rPr>
              <a:t> Wellenlänge (türkis).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E17146C2-177F-423D-8609-A82246B4D7D7}"/>
              </a:ext>
            </a:extLst>
          </p:cNvPr>
          <p:cNvSpPr/>
          <p:nvPr/>
        </p:nvSpPr>
        <p:spPr>
          <a:xfrm rot="21208752">
            <a:off x="142046" y="1618520"/>
            <a:ext cx="3036584" cy="2617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200" dirty="0">
                <a:solidFill>
                  <a:schemeClr val="tx1"/>
                </a:solidFill>
              </a:rPr>
              <a:t>Mehr: </a:t>
            </a:r>
            <a:r>
              <a:rPr lang="de-DE" sz="1200" u="sng" dirty="0">
                <a:solidFill>
                  <a:srgbClr val="0000FF"/>
                </a:solidFill>
              </a:rPr>
              <a:t>www.licht-im-terrarium.de/vis/lampen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68B7EBD0-C8DF-4CC8-AB38-3D4303C4AEBA}"/>
              </a:ext>
            </a:extLst>
          </p:cNvPr>
          <p:cNvSpPr/>
          <p:nvPr/>
        </p:nvSpPr>
        <p:spPr>
          <a:xfrm>
            <a:off x="144236" y="8966664"/>
            <a:ext cx="6512355" cy="1731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400" b="1" dirty="0">
                <a:solidFill>
                  <a:schemeClr val="tx1"/>
                </a:solidFill>
              </a:rPr>
              <a:t>Beispiel</a:t>
            </a:r>
            <a:r>
              <a:rPr lang="de-DE" sz="1400" dirty="0">
                <a:solidFill>
                  <a:schemeClr val="tx1"/>
                </a:solidFill>
              </a:rPr>
              <a:t>: spezielle Pflanzen-LED-Lampen strahlen nur blaues und rotes </a:t>
            </a:r>
            <a:br>
              <a:rPr lang="de-DE" sz="1400" dirty="0">
                <a:solidFill>
                  <a:schemeClr val="tx1"/>
                </a:solidFill>
              </a:rPr>
            </a:br>
            <a:r>
              <a:rPr lang="de-DE" sz="1400" dirty="0">
                <a:solidFill>
                  <a:schemeClr val="tx1"/>
                </a:solidFill>
              </a:rPr>
              <a:t>Licht ab. Nur zwei der drei Zapfen im menschlichen Auge sehen Licht. </a:t>
            </a:r>
          </a:p>
          <a:p>
            <a:r>
              <a:rPr lang="de-DE" sz="1400" dirty="0">
                <a:solidFill>
                  <a:schemeClr val="tx1"/>
                </a:solidFill>
              </a:rPr>
              <a:t>Der Grün-Zapfen sieht kein Licht. Das Licht dieser LED-Lampe hat für </a:t>
            </a:r>
          </a:p>
          <a:p>
            <a:r>
              <a:rPr lang="de-DE" sz="1400" dirty="0">
                <a:solidFill>
                  <a:schemeClr val="tx1"/>
                </a:solidFill>
              </a:rPr>
              <a:t>Menschen eine gesättigte purpurne Farbe.</a:t>
            </a:r>
          </a:p>
          <a:p>
            <a:r>
              <a:rPr lang="de-DE" sz="1400" dirty="0">
                <a:solidFill>
                  <a:schemeClr val="tx1"/>
                </a:solidFill>
              </a:rPr>
              <a:t>Bei normalen „weiße“ LEDs sehen nur zwei der drei Zapfen im Gecko-</a:t>
            </a:r>
            <a:br>
              <a:rPr lang="de-DE" sz="1400" dirty="0">
                <a:solidFill>
                  <a:schemeClr val="tx1"/>
                </a:solidFill>
              </a:rPr>
            </a:br>
            <a:r>
              <a:rPr lang="de-DE" sz="1400" dirty="0">
                <a:solidFill>
                  <a:schemeClr val="tx1"/>
                </a:solidFill>
              </a:rPr>
              <a:t>Auge Licht, der UV-Zapfen sieht kein Licht. Sieht eine für uns Menschen</a:t>
            </a:r>
          </a:p>
          <a:p>
            <a:r>
              <a:rPr lang="de-DE" sz="1400" dirty="0">
                <a:solidFill>
                  <a:schemeClr val="tx1"/>
                </a:solidFill>
              </a:rPr>
              <a:t>Weiße LED für Reptilien ähnlich aus, wie für uns die Pflanzen-LED?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15DBD9A-7072-4D09-A30C-60A2264729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8" t="15634" r="21355" b="16978"/>
          <a:stretch/>
        </p:blipFill>
        <p:spPr bwMode="auto">
          <a:xfrm>
            <a:off x="5605002" y="9012160"/>
            <a:ext cx="956330" cy="135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31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450C41C-AB13-4F8C-9345-00B132EE32A0}"/>
              </a:ext>
            </a:extLst>
          </p:cNvPr>
          <p:cNvSpPr/>
          <p:nvPr/>
        </p:nvSpPr>
        <p:spPr>
          <a:xfrm>
            <a:off x="1036864" y="67025"/>
            <a:ext cx="4784272" cy="527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LEDs are not white to reptiles: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F4CF40A6-D028-4467-AA2B-85864BDE71A4}"/>
              </a:ext>
            </a:extLst>
          </p:cNvPr>
          <p:cNvSpPr/>
          <p:nvPr/>
        </p:nvSpPr>
        <p:spPr>
          <a:xfrm>
            <a:off x="144236" y="698398"/>
            <a:ext cx="3203121" cy="8109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In the human eye there are three photo receptors (cones) that see blue, green and orange light.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F2B5345-E1FC-497B-B35A-EADA36F80EBF}"/>
              </a:ext>
            </a:extLst>
          </p:cNvPr>
          <p:cNvSpPr/>
          <p:nvPr/>
        </p:nvSpPr>
        <p:spPr>
          <a:xfrm>
            <a:off x="3510647" y="698398"/>
            <a:ext cx="3204000" cy="12191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Snakes and geckos also have three cones, but they see UVA, blue and green. Lizards and Turtles have four cones (UVA, blue, green, yellow)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E80C936B-D739-4432-AD20-E69B440C2246}"/>
              </a:ext>
            </a:extLst>
          </p:cNvPr>
          <p:cNvSpPr/>
          <p:nvPr/>
        </p:nvSpPr>
        <p:spPr>
          <a:xfrm>
            <a:off x="144235" y="1993800"/>
            <a:ext cx="6570412" cy="5279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The spectrum of the lamp causes an electrical signal at the 3 or 4 photo receptors. Most of the details of the lamp‘s spectrums are lost. Only 3 or 4 numbers remain.</a:t>
            </a: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E17146C2-177F-423D-8609-A82246B4D7D7}"/>
              </a:ext>
            </a:extLst>
          </p:cNvPr>
          <p:cNvSpPr/>
          <p:nvPr/>
        </p:nvSpPr>
        <p:spPr>
          <a:xfrm rot="21208752">
            <a:off x="141738" y="1626847"/>
            <a:ext cx="3132000" cy="2617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Details: </a:t>
            </a:r>
            <a:r>
              <a:rPr lang="en-US" sz="1200" u="sng" dirty="0">
                <a:solidFill>
                  <a:srgbClr val="0000FF"/>
                </a:solidFill>
              </a:rPr>
              <a:t>www.licht-im-terrarium.de/vis/lampen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F749563E-A812-4D91-8143-0AF520613836}"/>
              </a:ext>
            </a:extLst>
          </p:cNvPr>
          <p:cNvSpPr/>
          <p:nvPr/>
        </p:nvSpPr>
        <p:spPr>
          <a:xfrm>
            <a:off x="144235" y="2576071"/>
            <a:ext cx="6570412" cy="2268000"/>
          </a:xfrm>
          <a:prstGeom prst="roundRect">
            <a:avLst>
              <a:gd name="adj" fmla="val 458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4" name="Picture 18">
            <a:extLst>
              <a:ext uri="{FF2B5EF4-FFF2-40B4-BE49-F238E27FC236}">
                <a16:creationId xmlns:a16="http://schemas.microsoft.com/office/drawing/2014/main" id="{AFD1C918-F8CA-4878-AB5F-EBD04647B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668" y="2681597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282B9972-B0E0-4926-85BB-37914D2BD4D7}"/>
              </a:ext>
            </a:extLst>
          </p:cNvPr>
          <p:cNvSpPr/>
          <p:nvPr/>
        </p:nvSpPr>
        <p:spPr>
          <a:xfrm>
            <a:off x="149702" y="5681674"/>
            <a:ext cx="6570412" cy="2160000"/>
          </a:xfrm>
          <a:prstGeom prst="roundRect">
            <a:avLst>
              <a:gd name="adj" fmla="val 62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9" name="Picture 16">
            <a:extLst>
              <a:ext uri="{FF2B5EF4-FFF2-40B4-BE49-F238E27FC236}">
                <a16:creationId xmlns:a16="http://schemas.microsoft.com/office/drawing/2014/main" id="{86703A89-223D-437B-B0F0-6C2859C04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41" y="5732558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>
            <a:extLst>
              <a:ext uri="{FF2B5EF4-FFF2-40B4-BE49-F238E27FC236}">
                <a16:creationId xmlns:a16="http://schemas.microsoft.com/office/drawing/2014/main" id="{D6335CA4-86A0-4762-8C53-622033F9C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76" y="5729991"/>
            <a:ext cx="2000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>
            <a:extLst>
              <a:ext uri="{FF2B5EF4-FFF2-40B4-BE49-F238E27FC236}">
                <a16:creationId xmlns:a16="http://schemas.microsoft.com/office/drawing/2014/main" id="{2262E6F1-C5D8-466F-A38E-E9FEBB58C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32" y="2678653"/>
            <a:ext cx="2653200" cy="198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feld 43">
            <a:extLst>
              <a:ext uri="{FF2B5EF4-FFF2-40B4-BE49-F238E27FC236}">
                <a16:creationId xmlns:a16="http://schemas.microsoft.com/office/drawing/2014/main" id="{CA29A2BB-11C1-41CA-825A-C4E4CF8F7F70}"/>
              </a:ext>
            </a:extLst>
          </p:cNvPr>
          <p:cNvSpPr txBox="1"/>
          <p:nvPr/>
        </p:nvSpPr>
        <p:spPr>
          <a:xfrm>
            <a:off x="1550832" y="3348927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B050"/>
                </a:solidFill>
              </a:rPr>
              <a:t>For comparison: solar spectrum (scaled to the same intensity)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A3C883CA-FF48-4662-B983-FFD3837D079E}"/>
              </a:ext>
            </a:extLst>
          </p:cNvPr>
          <p:cNvSpPr txBox="1"/>
          <p:nvPr/>
        </p:nvSpPr>
        <p:spPr>
          <a:xfrm>
            <a:off x="4582886" y="2895494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L</a:t>
            </a:r>
            <a:r>
              <a:rPr lang="en-US" sz="1200" dirty="0">
                <a:solidFill>
                  <a:srgbClr val="002060"/>
                </a:solidFill>
              </a:rPr>
              <a:t>E</a:t>
            </a:r>
            <a:r>
              <a:rPr lang="en-US" sz="1200" dirty="0">
                <a:solidFill>
                  <a:srgbClr val="0070C0"/>
                </a:solidFill>
              </a:rPr>
              <a:t>D</a:t>
            </a:r>
            <a:r>
              <a:rPr lang="en-US" sz="1200" dirty="0">
                <a:solidFill>
                  <a:srgbClr val="00B0F0"/>
                </a:solidFill>
              </a:rPr>
              <a:t> S</a:t>
            </a:r>
            <a:r>
              <a:rPr lang="en-US" sz="1200" dirty="0">
                <a:solidFill>
                  <a:srgbClr val="00B050"/>
                </a:solidFill>
              </a:rPr>
              <a:t>p</a:t>
            </a:r>
            <a:r>
              <a:rPr lang="en-US" sz="1200" dirty="0">
                <a:solidFill>
                  <a:srgbClr val="92D050"/>
                </a:solidFill>
              </a:rPr>
              <a:t>e</a:t>
            </a:r>
            <a:r>
              <a:rPr lang="en-US" sz="1200" dirty="0">
                <a:solidFill>
                  <a:srgbClr val="FFFF00"/>
                </a:solidFill>
              </a:rPr>
              <a:t>ct</a:t>
            </a:r>
            <a:r>
              <a:rPr lang="en-US" sz="1200" dirty="0">
                <a:solidFill>
                  <a:srgbClr val="FFC000"/>
                </a:solidFill>
              </a:rPr>
              <a:t>r</a:t>
            </a:r>
            <a:r>
              <a:rPr lang="en-US" sz="1200" dirty="0">
                <a:solidFill>
                  <a:srgbClr val="FF0000"/>
                </a:solidFill>
              </a:rPr>
              <a:t>u</a:t>
            </a:r>
            <a:r>
              <a:rPr lang="en-US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5243CB-F975-4398-8CDE-844484395B82}"/>
              </a:ext>
            </a:extLst>
          </p:cNvPr>
          <p:cNvSpPr txBox="1"/>
          <p:nvPr/>
        </p:nvSpPr>
        <p:spPr>
          <a:xfrm>
            <a:off x="1064079" y="2856784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L</a:t>
            </a:r>
            <a:r>
              <a:rPr lang="en-US" sz="1200" dirty="0">
                <a:solidFill>
                  <a:srgbClr val="002060"/>
                </a:solidFill>
              </a:rPr>
              <a:t>E</a:t>
            </a:r>
            <a:r>
              <a:rPr lang="en-US" sz="1200" dirty="0">
                <a:solidFill>
                  <a:srgbClr val="0070C0"/>
                </a:solidFill>
              </a:rPr>
              <a:t>D</a:t>
            </a:r>
            <a:r>
              <a:rPr lang="en-US" sz="1200" dirty="0">
                <a:solidFill>
                  <a:srgbClr val="00B0F0"/>
                </a:solidFill>
              </a:rPr>
              <a:t> S</a:t>
            </a:r>
            <a:r>
              <a:rPr lang="en-US" sz="1200" dirty="0">
                <a:solidFill>
                  <a:srgbClr val="00B050"/>
                </a:solidFill>
              </a:rPr>
              <a:t>p</a:t>
            </a:r>
            <a:r>
              <a:rPr lang="en-US" sz="1200" dirty="0">
                <a:solidFill>
                  <a:srgbClr val="92D050"/>
                </a:solidFill>
              </a:rPr>
              <a:t>e</a:t>
            </a:r>
            <a:r>
              <a:rPr lang="en-US" sz="1200" dirty="0">
                <a:solidFill>
                  <a:srgbClr val="FFFF00"/>
                </a:solidFill>
              </a:rPr>
              <a:t>ct</a:t>
            </a:r>
            <a:r>
              <a:rPr lang="en-US" sz="1200" dirty="0">
                <a:solidFill>
                  <a:srgbClr val="FFC000"/>
                </a:solidFill>
              </a:rPr>
              <a:t>r</a:t>
            </a:r>
            <a:r>
              <a:rPr lang="en-US" sz="1200" dirty="0">
                <a:solidFill>
                  <a:srgbClr val="FF0000"/>
                </a:solidFill>
              </a:rPr>
              <a:t>u</a:t>
            </a:r>
            <a:r>
              <a:rPr lang="en-US" sz="1200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BCCD41E-96B3-490F-AFF6-6A6C784DAB7F}"/>
              </a:ext>
            </a:extLst>
          </p:cNvPr>
          <p:cNvSpPr txBox="1"/>
          <p:nvPr/>
        </p:nvSpPr>
        <p:spPr>
          <a:xfrm>
            <a:off x="1807537" y="3837011"/>
            <a:ext cx="247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Signal of the 3 or 4 cones (LED)</a:t>
            </a:r>
          </a:p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Signal of the 3 or 4 cones (sun)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B14B9FDC-B4B6-4758-AF09-C08628CE00D9}"/>
              </a:ext>
            </a:extLst>
          </p:cNvPr>
          <p:cNvCxnSpPr>
            <a:cxnSpLocks/>
          </p:cNvCxnSpPr>
          <p:nvPr/>
        </p:nvCxnSpPr>
        <p:spPr>
          <a:xfrm flipV="1">
            <a:off x="4023660" y="4160079"/>
            <a:ext cx="195716" cy="2159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C27D38F-2A0B-43F6-AA12-D76926475D4B}"/>
              </a:ext>
            </a:extLst>
          </p:cNvPr>
          <p:cNvCxnSpPr>
            <a:cxnSpLocks/>
          </p:cNvCxnSpPr>
          <p:nvPr/>
        </p:nvCxnSpPr>
        <p:spPr>
          <a:xfrm flipH="1">
            <a:off x="1124858" y="4007659"/>
            <a:ext cx="921657" cy="152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4ACD42BD-C04D-4F07-AC8C-98F27C4AE7E4}"/>
              </a:ext>
            </a:extLst>
          </p:cNvPr>
          <p:cNvCxnSpPr>
            <a:cxnSpLocks/>
          </p:cNvCxnSpPr>
          <p:nvPr/>
        </p:nvCxnSpPr>
        <p:spPr>
          <a:xfrm flipH="1" flipV="1">
            <a:off x="1184014" y="3832142"/>
            <a:ext cx="862500" cy="29862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5D4E5BD1-4C93-408E-9439-BF15B14A06BF}"/>
              </a:ext>
            </a:extLst>
          </p:cNvPr>
          <p:cNvCxnSpPr>
            <a:cxnSpLocks/>
          </p:cNvCxnSpPr>
          <p:nvPr/>
        </p:nvCxnSpPr>
        <p:spPr>
          <a:xfrm>
            <a:off x="4061536" y="3968639"/>
            <a:ext cx="157841" cy="3919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>
            <a:extLst>
              <a:ext uri="{FF2B5EF4-FFF2-40B4-BE49-F238E27FC236}">
                <a16:creationId xmlns:a16="http://schemas.microsoft.com/office/drawing/2014/main" id="{DA70B518-20EC-476C-9597-E0BE6C973945}"/>
              </a:ext>
            </a:extLst>
          </p:cNvPr>
          <p:cNvSpPr txBox="1"/>
          <p:nvPr/>
        </p:nvSpPr>
        <p:spPr>
          <a:xfrm>
            <a:off x="4023660" y="4593492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UVA cone does not get a signal (LED)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8D22589-D7D0-48A8-934C-5B99F52C548B}"/>
              </a:ext>
            </a:extLst>
          </p:cNvPr>
          <p:cNvCxnSpPr>
            <a:cxnSpLocks/>
          </p:cNvCxnSpPr>
          <p:nvPr/>
        </p:nvCxnSpPr>
        <p:spPr>
          <a:xfrm flipH="1" flipV="1">
            <a:off x="4275364" y="4417957"/>
            <a:ext cx="200692" cy="260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3EB1A240-1759-4A4B-A648-C04EFC17F636}"/>
              </a:ext>
            </a:extLst>
          </p:cNvPr>
          <p:cNvSpPr/>
          <p:nvPr/>
        </p:nvSpPr>
        <p:spPr>
          <a:xfrm>
            <a:off x="144235" y="4875614"/>
            <a:ext cx="6570412" cy="7601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To determine what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is seen, the three numbers of the human cones or the snake / gecko cones are drawn as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coordinates into a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triangle.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(For tetrachromatic lizards this would be a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pyramid, not shown here)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9E92A5A-A265-407E-9732-D8D565423B3F}"/>
              </a:ext>
            </a:extLst>
          </p:cNvPr>
          <p:cNvSpPr txBox="1"/>
          <p:nvPr/>
        </p:nvSpPr>
        <p:spPr>
          <a:xfrm>
            <a:off x="2237897" y="5783793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Out line: Coordinates of single wavelengths; </a:t>
            </a:r>
            <a:r>
              <a:rPr lang="en-US" sz="1200" dirty="0" err="1"/>
              <a:t>colour</a:t>
            </a:r>
            <a:r>
              <a:rPr lang="en-US" sz="1200" dirty="0"/>
              <a:t> as seen by a human.</a:t>
            </a:r>
          </a:p>
          <a:p>
            <a:pPr algn="ctr"/>
            <a:endParaRPr lang="en-US" sz="1200" dirty="0"/>
          </a:p>
          <a:p>
            <a:r>
              <a:rPr lang="en-US" sz="1200" dirty="0"/>
              <a:t>Crosses: Coordinates of daylight (sunset, midday sun, shade, overcast, …); </a:t>
            </a:r>
            <a:r>
              <a:rPr lang="en-US" sz="1200" dirty="0" err="1"/>
              <a:t>colour</a:t>
            </a:r>
            <a:r>
              <a:rPr lang="en-US" sz="1200" dirty="0"/>
              <a:t> as seen by a human (reddish for 2000 K, blueish for 7000 K).</a:t>
            </a:r>
          </a:p>
          <a:p>
            <a:endParaRPr lang="en-US" sz="1200" dirty="0"/>
          </a:p>
          <a:p>
            <a:r>
              <a:rPr lang="en-US" sz="1200" dirty="0"/>
              <a:t>Circle: Coordinate of the LED.</a:t>
            </a:r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2B910781-8792-4131-94D1-3AA99E8FCAAF}"/>
              </a:ext>
            </a:extLst>
          </p:cNvPr>
          <p:cNvCxnSpPr>
            <a:cxnSpLocks/>
          </p:cNvCxnSpPr>
          <p:nvPr/>
        </p:nvCxnSpPr>
        <p:spPr>
          <a:xfrm flipH="1">
            <a:off x="1064080" y="5916002"/>
            <a:ext cx="1253885" cy="236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A5E1E228-A3B3-47A9-99EE-6C7A1FAE8B5B}"/>
              </a:ext>
            </a:extLst>
          </p:cNvPr>
          <p:cNvCxnSpPr>
            <a:cxnSpLocks/>
          </p:cNvCxnSpPr>
          <p:nvPr/>
        </p:nvCxnSpPr>
        <p:spPr>
          <a:xfrm flipH="1">
            <a:off x="1321255" y="6635220"/>
            <a:ext cx="949873" cy="77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3D699DA3-641E-447B-AA8D-E65BE7991CA2}"/>
              </a:ext>
            </a:extLst>
          </p:cNvPr>
          <p:cNvCxnSpPr>
            <a:cxnSpLocks/>
          </p:cNvCxnSpPr>
          <p:nvPr/>
        </p:nvCxnSpPr>
        <p:spPr>
          <a:xfrm flipH="1" flipV="1">
            <a:off x="1216085" y="6797312"/>
            <a:ext cx="1055042" cy="927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DFF8B898-554F-4248-9FEF-1CC250C055B0}"/>
              </a:ext>
            </a:extLst>
          </p:cNvPr>
          <p:cNvCxnSpPr>
            <a:cxnSpLocks/>
          </p:cNvCxnSpPr>
          <p:nvPr/>
        </p:nvCxnSpPr>
        <p:spPr>
          <a:xfrm flipV="1">
            <a:off x="3804558" y="6472926"/>
            <a:ext cx="1732189" cy="1251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5A3BD638-DCBF-45C0-A1E3-5C0774E9F258}"/>
              </a:ext>
            </a:extLst>
          </p:cNvPr>
          <p:cNvCxnSpPr>
            <a:cxnSpLocks/>
          </p:cNvCxnSpPr>
          <p:nvPr/>
        </p:nvCxnSpPr>
        <p:spPr>
          <a:xfrm>
            <a:off x="4430486" y="6685058"/>
            <a:ext cx="1006928" cy="27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F35F97F3-E283-4515-94F1-1151DE55313C}"/>
              </a:ext>
            </a:extLst>
          </p:cNvPr>
          <p:cNvCxnSpPr>
            <a:cxnSpLocks/>
          </p:cNvCxnSpPr>
          <p:nvPr/>
        </p:nvCxnSpPr>
        <p:spPr>
          <a:xfrm>
            <a:off x="4375710" y="5916003"/>
            <a:ext cx="731760" cy="118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4E220EE8-BD65-46B1-9F62-AB3D73A721F8}"/>
              </a:ext>
            </a:extLst>
          </p:cNvPr>
          <p:cNvSpPr/>
          <p:nvPr/>
        </p:nvSpPr>
        <p:spPr>
          <a:xfrm>
            <a:off x="144236" y="7899019"/>
            <a:ext cx="3203121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Human: The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 of the LED is in the center of the coordinates of daylight. The LED has the same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as a black body with 5000 K.</a:t>
            </a:r>
          </a:p>
        </p:txBody>
      </p:sp>
      <p:sp>
        <p:nvSpPr>
          <p:cNvPr id="70" name="Rechteck: abgerundete Ecken 69">
            <a:extLst>
              <a:ext uri="{FF2B5EF4-FFF2-40B4-BE49-F238E27FC236}">
                <a16:creationId xmlns:a16="http://schemas.microsoft.com/office/drawing/2014/main" id="{8C969260-E340-4F3A-978A-9122EB264DD9}"/>
              </a:ext>
            </a:extLst>
          </p:cNvPr>
          <p:cNvSpPr/>
          <p:nvPr/>
        </p:nvSpPr>
        <p:spPr>
          <a:xfrm>
            <a:off x="3510647" y="7899018"/>
            <a:ext cx="3204000" cy="10072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Reptile: The </a:t>
            </a:r>
            <a:r>
              <a:rPr lang="en-US" sz="1400" dirty="0" err="1">
                <a:solidFill>
                  <a:schemeClr val="tx1"/>
                </a:solidFill>
              </a:rPr>
              <a:t>colour</a:t>
            </a:r>
            <a:r>
              <a:rPr lang="en-US" sz="1400" dirty="0">
                <a:solidFill>
                  <a:schemeClr val="tx1"/>
                </a:solidFill>
              </a:rPr>
              <a:t> coordinate of the LED is not in the area of coordinates of daylight. It is at the coordinate of light with 470 nm (cyan).</a:t>
            </a: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A765B314-5254-46BB-AAC9-5DAFD31EC77D}"/>
              </a:ext>
            </a:extLst>
          </p:cNvPr>
          <p:cNvSpPr/>
          <p:nvPr/>
        </p:nvSpPr>
        <p:spPr>
          <a:xfrm>
            <a:off x="144236" y="8966664"/>
            <a:ext cx="6512355" cy="1731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tx1"/>
                </a:solidFill>
              </a:rPr>
              <a:t>Example</a:t>
            </a:r>
            <a:r>
              <a:rPr lang="en-US" sz="1400" dirty="0">
                <a:solidFill>
                  <a:schemeClr val="tx1"/>
                </a:solidFill>
              </a:rPr>
              <a:t>: special plant LED lamps only emit red and blue light. Only two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of the three cones in the human eye see light. The green-cone does not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see light. The light from this lamp appears brightly </a:t>
            </a:r>
            <a:r>
              <a:rPr lang="en-US" sz="1400" dirty="0" err="1">
                <a:solidFill>
                  <a:schemeClr val="tx1"/>
                </a:solidFill>
              </a:rPr>
              <a:t>coloured</a:t>
            </a:r>
            <a:r>
              <a:rPr lang="en-US" sz="1400" dirty="0">
                <a:solidFill>
                  <a:schemeClr val="tx1"/>
                </a:solidFill>
              </a:rPr>
              <a:t> purple to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humans.</a:t>
            </a:r>
          </a:p>
          <a:p>
            <a:r>
              <a:rPr lang="en-US" sz="1400" dirty="0">
                <a:solidFill>
                  <a:schemeClr val="tx1"/>
                </a:solidFill>
              </a:rPr>
              <a:t>Light from standard „white“ LEDs is only seen by two of the three photo-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receptors in a reptile eye. The UV-photoreceptors does not see light.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Will a standard „white“ LED look to reptiles as the plant LED looks to us?</a:t>
            </a:r>
          </a:p>
        </p:txBody>
      </p:sp>
      <p:pic>
        <p:nvPicPr>
          <p:cNvPr id="36" name="Picture 2">
            <a:extLst>
              <a:ext uri="{FF2B5EF4-FFF2-40B4-BE49-F238E27FC236}">
                <a16:creationId xmlns:a16="http://schemas.microsoft.com/office/drawing/2014/main" id="{339B8CA9-303F-4447-9AF6-4486017058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8" t="15634" r="21355" b="16978"/>
          <a:stretch/>
        </p:blipFill>
        <p:spPr bwMode="auto">
          <a:xfrm>
            <a:off x="5605002" y="9012160"/>
            <a:ext cx="956330" cy="135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46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773</Words>
  <Application>Microsoft Office PowerPoint</Application>
  <PresentationFormat>Benutzerdefiniert</PresentationFormat>
  <Paragraphs>45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Wunderlich, Sarina</dc:creator>
  <cp:lastModifiedBy>Sarina Wunderlich</cp:lastModifiedBy>
  <cp:revision>15</cp:revision>
  <dcterms:created xsi:type="dcterms:W3CDTF">2020-08-14T11:20:04Z</dcterms:created>
  <dcterms:modified xsi:type="dcterms:W3CDTF">2021-01-25T12:06:47Z</dcterms:modified>
</cp:coreProperties>
</file>